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256" r:id="rId3"/>
    <p:sldId id="334" r:id="rId4"/>
    <p:sldId id="336" r:id="rId5"/>
    <p:sldId id="330" r:id="rId6"/>
    <p:sldId id="338" r:id="rId7"/>
    <p:sldId id="342" r:id="rId8"/>
    <p:sldId id="343" r:id="rId9"/>
    <p:sldId id="345" r:id="rId10"/>
    <p:sldId id="346" r:id="rId11"/>
    <p:sldId id="347" r:id="rId12"/>
    <p:sldId id="349" r:id="rId13"/>
    <p:sldId id="350" r:id="rId14"/>
    <p:sldId id="219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6" autoAdjust="0"/>
    <p:restoredTop sz="80702" autoAdjust="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9263813698616"/>
          <c:y val="3.6849105983446505E-2"/>
          <c:w val="0.70127490283796001"/>
          <c:h val="0.7485642845639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Kazakhstan</c:v>
                </c:pt>
                <c:pt idx="2">
                  <c:v>Turkey</c:v>
                </c:pt>
                <c:pt idx="3">
                  <c:v>Russia</c:v>
                </c:pt>
                <c:pt idx="5">
                  <c:v>China</c:v>
                </c:pt>
                <c:pt idx="6">
                  <c:v>New Zeland</c:v>
                </c:pt>
                <c:pt idx="7">
                  <c:v>Australia</c:v>
                </c:pt>
                <c:pt idx="8">
                  <c:v>Pakistan</c:v>
                </c:pt>
              </c:strCache>
            </c:strRef>
          </c:cat>
          <c:val>
            <c:numRef>
              <c:f>Лист1!$B$2:$B$10</c:f>
            </c:numRef>
          </c:val>
          <c:extLst>
            <c:ext xmlns:c16="http://schemas.microsoft.com/office/drawing/2014/chart" uri="{C3380CC4-5D6E-409C-BE32-E72D297353CC}">
              <c16:uniqueId val="{00000000-548B-4AA2-B015-E30D68690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AD share of GDP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Kazakhstan</c:v>
                </c:pt>
                <c:pt idx="2">
                  <c:v>Turkey</c:v>
                </c:pt>
                <c:pt idx="3">
                  <c:v>Russia</c:v>
                </c:pt>
                <c:pt idx="5">
                  <c:v>China</c:v>
                </c:pt>
                <c:pt idx="6">
                  <c:v>New Zeland</c:v>
                </c:pt>
                <c:pt idx="7">
                  <c:v>Australia</c:v>
                </c:pt>
                <c:pt idx="8">
                  <c:v>Pakistan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 formatCode="0.0%">
                  <c:v>9.1551471545180867E-4</c:v>
                </c:pt>
                <c:pt idx="2" formatCode="0.0%">
                  <c:v>3.4338626218133163E-3</c:v>
                </c:pt>
                <c:pt idx="3" formatCode="0.0%">
                  <c:v>3.6923394815579678E-3</c:v>
                </c:pt>
                <c:pt idx="5" formatCode="0.0%">
                  <c:v>7.4635232487665964E-3</c:v>
                </c:pt>
                <c:pt idx="6" formatCode="0.0%">
                  <c:v>6.7255526162399671E-3</c:v>
                </c:pt>
                <c:pt idx="7" formatCode="0.0%">
                  <c:v>8.6440728486691099E-3</c:v>
                </c:pt>
                <c:pt idx="8" formatCode="0.0%">
                  <c:v>2.1252103072699905E-3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B-4AA2-B015-E30D68690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798807856"/>
        <c:axId val="798810736"/>
      </c:barChart>
      <c:catAx>
        <c:axId val="7988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8810736"/>
        <c:crosses val="autoZero"/>
        <c:auto val="1"/>
        <c:lblAlgn val="ctr"/>
        <c:lblOffset val="100"/>
        <c:noMultiLvlLbl val="0"/>
      </c:catAx>
      <c:valAx>
        <c:axId val="798810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%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880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0003253035199"/>
          <c:y val="9.8660242454463434E-2"/>
          <c:w val="0.60703710398428445"/>
          <c:h val="0.731014600479677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ТВ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2022</c:v>
                </c:pt>
                <c:pt idx="2">
                  <c:v>2023*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0.84</c:v>
                </c:pt>
                <c:pt idx="1">
                  <c:v>0.72103004291845496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5-495D-ACB9-A04F200059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OLV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2022</c:v>
                </c:pt>
                <c:pt idx="2">
                  <c:v>2023*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0.16</c:v>
                </c:pt>
                <c:pt idx="1">
                  <c:v>0.27896995708154504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F5-495D-ACB9-A04F20005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12277215"/>
        <c:axId val="1412277631"/>
      </c:barChart>
      <c:catAx>
        <c:axId val="141227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2277631"/>
        <c:crosses val="autoZero"/>
        <c:auto val="1"/>
        <c:lblAlgn val="ctr"/>
        <c:lblOffset val="100"/>
        <c:noMultiLvlLbl val="0"/>
      </c:catAx>
      <c:valAx>
        <c:axId val="141227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ra Pro" panose="00000500000000000000" pitchFamily="2" charset="0"/>
                    <a:ea typeface="+mn-ea"/>
                    <a:cs typeface="+mn-cs"/>
                  </a:defRPr>
                </a:pPr>
                <a:r>
                  <a:rPr lang="ru-RU" sz="1400">
                    <a:latin typeface="Cera Pro" panose="00000500000000000000" pitchFamily="2" charset="0"/>
                  </a:rPr>
                  <a:t>Доля медиа в рамках </a:t>
                </a:r>
                <a:r>
                  <a:rPr lang="en-US" sz="1400">
                    <a:latin typeface="Cera Pro" panose="00000500000000000000" pitchFamily="2" charset="0"/>
                  </a:rPr>
                  <a:t>Video mix</a:t>
                </a:r>
                <a:endParaRPr lang="ru-RU" sz="1400">
                  <a:latin typeface="Cera Pro" panose="000005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1.1422816150208268E-2"/>
              <c:y val="0.142167295131192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era Pro" panose="00000500000000000000" pitchFamily="2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2277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344019160794068"/>
          <c:y val="0.24580628962991549"/>
          <c:w val="0.15894603746279945"/>
          <c:h val="0.38481111108632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era Pro" panose="00000500000000000000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8650C-BF0F-41FC-AEC7-DBD1BBD1D9B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6CBEB-1BAA-428E-9764-B43DC9201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1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разных медиа степень концентрации крупнейших рекламодателей различная и, в значительной степени, зависит от специфики самого медиа, что имеет ключевое значение для понимания устойчивости этих каналов к изменениям на рынке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6CBEB-1BAA-428E-9764-B43DC92015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4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07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75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разных медиа степень концентрации крупнейших рекламодателей различная и, в значительной степени, зависит от специфики самого медиа, что имеет ключевое значение для понимания устойчивости этих каналов к изменениям на рынке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6CBEB-1BAA-428E-9764-B43DC92015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6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3C5D8-A0C6-4B81-874E-AE8B3B3CF0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0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6CE8A-C2AC-4F45-88A0-C67142B6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9389DC-0060-4BC1-BC32-79129FAF3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3677F-70E1-4C8D-B21B-FCA90A0A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27C56-034F-479F-979F-DC9F9C5B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29ED8-C852-4270-A796-9DADDF2A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2E014-80CE-44F6-970D-B00CDB25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7B5F61-6999-4D38-BB34-92E99219A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DCE09-4F64-40AF-B0C9-4AEB5183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2953D4-2FF9-406A-9D93-51578082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97227-96D9-4A37-9351-7643DD84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1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500C3C-4EEF-4211-8DDE-84B94D136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7E7ECF-7B4B-43C5-ACB9-86D098E3C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4A70E-C7C1-47D7-84D1-8DE81F7C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6E7BE-EC54-4D7F-B056-F8636842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9D59A-6A74-45F6-B693-F4A09E6A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8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4A86FB-3A89-ACCB-38D2-77AE70E307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1B2A4-2169-25F2-DF34-6DDB83858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539" y="4048125"/>
            <a:ext cx="4882661" cy="2210632"/>
          </a:xfrm>
        </p:spPr>
        <p:txBody>
          <a:bodyPr>
            <a:noAutofit/>
          </a:bodyPr>
          <a:lstStyle>
            <a:lvl1pPr algn="r">
              <a:defRPr sz="55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ТИТУЛ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E1958C-7A62-1BF6-E6B3-70AB18493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3C3CF1-E0A5-BE8D-7F78-EA219717D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0FE2E-A899-4BA6-B678-881C7788CB8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92E575-9705-8A90-F884-5B0F2DDB446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20716"/>
            <a:ext cx="0" cy="464284"/>
          </a:xfrm>
          <a:prstGeom prst="line">
            <a:avLst/>
          </a:prstGeom>
          <a:ln>
            <a:solidFill>
              <a:srgbClr val="22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>
            <a:extLst>
              <a:ext uri="{FF2B5EF4-FFF2-40B4-BE49-F238E27FC236}">
                <a16:creationId xmlns:a16="http://schemas.microsoft.com/office/drawing/2014/main" id="{D5B6DD6E-F027-7102-8A25-79F53E52C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4612" y="320716"/>
            <a:ext cx="2539612" cy="46428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06C2B6-B373-7237-28E2-FC5B11F4E9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757" y="129588"/>
            <a:ext cx="8385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7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17C7BB-66F7-EB27-C4E0-1038E4A3E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1B2A4-2169-25F2-DF34-6DDB83858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0539" y="5324475"/>
            <a:ext cx="3590922" cy="934282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E1958C-7A62-1BF6-E6B3-70AB18493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3C3CF1-E0A5-BE8D-7F78-EA219717D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E68F2-DDF9-4593-A5B7-4BAD03FC11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5B6DD6E-F027-7102-8A25-79F53E52C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194" y="219075"/>
            <a:ext cx="2539612" cy="809625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063225-C5F9-BCC9-5287-36DB778E8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9" y="5538757"/>
            <a:ext cx="8369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85480-2368-48BC-8540-467EB535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0DD23-B57C-4854-861F-F554646A0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FC18C-200A-422C-A3B0-0C96093D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63BDE-06D7-4972-8A18-4FD1EC5D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18E4F-5203-47D0-AC13-83696D6D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7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87662-2AB9-483C-A4EA-AF3C52E5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3712A-81F0-4FB8-B45F-E771FD2DE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43A3C-89C5-4F97-ACA6-3EB990C9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160FF-13D2-4FF8-BC2F-55E4635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E3CB1-F8A3-4CA1-87DE-1F74A9FE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8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AEE58-1808-43FC-84C5-FF9110FE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7040-8FD4-460A-BDDB-0EB2EB7B7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0A4E87-2E8D-49BC-B91A-6588BB4FE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88711-0688-43DF-86BF-7B0AFC53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4D7C7-A6F4-4774-B18A-7AC183C9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4A547-42E6-49F3-888E-EFDC32F3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9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5AB98-7256-4571-8735-5CE3F515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C01CD-E58C-435F-B14E-0A24003F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B7144-CDFC-4DA7-8332-DC04B5BBB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9EC0C7-8CA9-4A86-A846-AE7E20458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C4CB58-A495-4E9A-8B23-EBF4B6DA6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78D87F-A9D1-412E-898F-2B4B4DE0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D12947-19FB-41D3-986D-3761A350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DB87F7-FD02-4AC3-B893-1B179690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5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A64D3-FED5-41FE-8443-01B5117D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793C7F-FD65-4338-B067-9D19CAD8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B1B49C-4DC3-4122-849C-0E1FA370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9FCC91-E673-4F21-B755-8FA6E7C0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497AB6-596D-4418-AA58-778D6E65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815A7F-A63A-4207-8FD0-A76CCE04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9F7D99-19BA-44CA-AC04-244A0C39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A0552-001D-43A0-A217-0019151E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6FA6F-DE4F-4D5C-8ECA-80895F2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1EC2D5-6354-4D71-A475-C4CEE1C1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FCDD5F-7CFD-400A-B85C-33E37F7F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C834BC-6334-4B31-988D-21DBE417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43EFC4-5A9C-4B8C-A3D8-B8059A29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780AB-135B-4922-A3CA-C6E3AA30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1ADB72-A379-4DB4-8BD7-6EE9DAD00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79D3F8-6B26-4FD1-AE77-BAE475C18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9B35B2-CF42-408A-A52D-49E98379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BB6AF-58CC-4EBC-96EA-E2CD01CD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6D574B-5639-472E-9444-30FBC605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5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270F0-C814-429F-8408-C75AB9CB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24C1A9-B66D-42A2-9EDF-F3CBF08B7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21C59-E984-420F-93E0-9AB5D0040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3F2F-6B97-48D7-88F3-FC92091C9C90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0EA29-994E-46B0-8B72-77A77CF7F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34D45-703D-4451-9EDB-F90DC37F7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80BB-E0E6-4DA5-8CBB-AA76C3280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9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8B802A-6703-8A47-C8CF-147D3D97E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0FE2E-A899-4BA6-B678-881C7788CB89}" type="slidenum">
              <a:rPr lang="ru-RU" smtClean="0"/>
              <a:t>1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30D9B1B-C738-9844-F693-FCB6879763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202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4251AA-C075-4660-8150-C5FECD0A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9" y="4352925"/>
            <a:ext cx="4882661" cy="2210632"/>
          </a:xfrm>
        </p:spPr>
        <p:txBody>
          <a:bodyPr/>
          <a:lstStyle/>
          <a:p>
            <a:r>
              <a:rPr lang="ru-RU" sz="4800" dirty="0">
                <a:solidFill>
                  <a:schemeClr val="bg1"/>
                </a:solidFill>
              </a:rPr>
              <a:t>Факторы развития рекламного рынка</a:t>
            </a:r>
          </a:p>
        </p:txBody>
      </p:sp>
    </p:spTree>
    <p:extLst>
      <p:ext uri="{BB962C8B-B14F-4D97-AF65-F5344CB8AC3E}">
        <p14:creationId xmlns:p14="http://schemas.microsoft.com/office/powerpoint/2010/main" val="1117189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EE9E91-38AF-41CF-A153-5A5458D5C3C6}"/>
              </a:ext>
            </a:extLst>
          </p:cNvPr>
          <p:cNvSpPr/>
          <p:nvPr/>
        </p:nvSpPr>
        <p:spPr>
          <a:xfrm>
            <a:off x="0" y="0"/>
            <a:ext cx="12192000" cy="1546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dirty="0">
                <a:latin typeface="Cera Pro" panose="00000500000000000000" pitchFamily="2" charset="0"/>
              </a:rPr>
              <a:t>     Вектор развития. </a:t>
            </a:r>
            <a:r>
              <a:rPr lang="en-US" sz="2400" dirty="0">
                <a:latin typeface="Cera Pro" panose="00000500000000000000" pitchFamily="2" charset="0"/>
              </a:rPr>
              <a:t>Connected TV / Addressable TV</a:t>
            </a:r>
            <a:endParaRPr lang="ru-RU" sz="2400" dirty="0">
              <a:latin typeface="Cera Pro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2D85F-F858-BFE8-01EB-F8EA12DFED40}"/>
              </a:ext>
            </a:extLst>
          </p:cNvPr>
          <p:cNvSpPr txBox="1"/>
          <p:nvPr/>
        </p:nvSpPr>
        <p:spPr>
          <a:xfrm>
            <a:off x="868680" y="2275840"/>
            <a:ext cx="110032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стриминг видеорекламы </a:t>
            </a:r>
            <a:r>
              <a:rPr lang="ru-RU" dirty="0" err="1">
                <a:latin typeface="Cera Pro" panose="00000500000000000000" pitchFamily="2" charset="0"/>
                <a:ea typeface="Calibri" panose="020F0502020204030204" pitchFamily="34" charset="0"/>
              </a:rPr>
              <a:t>in-stream</a:t>
            </a: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 (пре-ролл, </a:t>
            </a:r>
            <a:r>
              <a:rPr lang="ru-RU" dirty="0" err="1">
                <a:latin typeface="Cera Pro" panose="00000500000000000000" pitchFamily="2" charset="0"/>
                <a:ea typeface="Calibri" panose="020F0502020204030204" pitchFamily="34" charset="0"/>
              </a:rPr>
              <a:t>мид</a:t>
            </a: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-ролл) в контенте телеканалов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на любых типах устройств: Desktop, Mobile, Smart TV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можно делать настройку по ГЕО и социально-демографическим характеристикам, ограничивать частоту, проводить бренд-лифты</a:t>
            </a:r>
            <a:r>
              <a:rPr lang="en-US" dirty="0">
                <a:latin typeface="Cera Pro" panose="00000500000000000000" pitchFamily="2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делать промо, вести к покупке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использование технологий (например, интерактивные викторины – голосование при помощи пульта </a:t>
            </a:r>
            <a:r>
              <a:rPr lang="en-US" dirty="0">
                <a:latin typeface="Cera Pro" panose="00000500000000000000" pitchFamily="2" charset="0"/>
                <a:ea typeface="Calibri" panose="020F0502020204030204" pitchFamily="34" charset="0"/>
              </a:rPr>
              <a:t>S</a:t>
            </a:r>
            <a:r>
              <a:rPr lang="ru-RU" dirty="0" err="1">
                <a:latin typeface="Cera Pro" panose="00000500000000000000" pitchFamily="2" charset="0"/>
                <a:ea typeface="Calibri" panose="020F0502020204030204" pitchFamily="34" charset="0"/>
              </a:rPr>
              <a:t>mart</a:t>
            </a: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era Pro" panose="00000500000000000000" pitchFamily="2" charset="0"/>
                <a:ea typeface="Calibri" panose="020F0502020204030204" pitchFamily="34" charset="0"/>
              </a:rPr>
              <a:t>TV</a:t>
            </a: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)</a:t>
            </a:r>
          </a:p>
          <a:p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через национального агрегатора контента всех ТВ каналов для диджитал среды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через ОТТ платформы</a:t>
            </a:r>
          </a:p>
        </p:txBody>
      </p:sp>
      <p:pic>
        <p:nvPicPr>
          <p:cNvPr id="2" name="Рисунок 1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D1777CA-90EA-1032-6369-10222A7E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79" y="5984957"/>
            <a:ext cx="687303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1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EE9E91-38AF-41CF-A153-5A5458D5C3C6}"/>
              </a:ext>
            </a:extLst>
          </p:cNvPr>
          <p:cNvSpPr/>
          <p:nvPr/>
        </p:nvSpPr>
        <p:spPr>
          <a:xfrm>
            <a:off x="0" y="0"/>
            <a:ext cx="3537283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>
                <a:latin typeface="Cera Pro" panose="00000500000000000000" pitchFamily="2" charset="0"/>
              </a:rPr>
              <a:t>Спонсорство, которое будет востребовано: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63493-6BEB-9910-154F-AA37C5E19A27}"/>
              </a:ext>
            </a:extLst>
          </p:cNvPr>
          <p:cNvSpPr txBox="1"/>
          <p:nvPr/>
        </p:nvSpPr>
        <p:spPr>
          <a:xfrm>
            <a:off x="4163764" y="1997839"/>
            <a:ext cx="76544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err="1">
                <a:latin typeface="Cera Pro" panose="00000500000000000000" pitchFamily="2" charset="0"/>
              </a:rPr>
              <a:t>shoppable</a:t>
            </a:r>
            <a:r>
              <a:rPr lang="ru-RU" sz="1800" dirty="0">
                <a:latin typeface="Cera Pro" panose="00000500000000000000" pitchFamily="2" charset="0"/>
              </a:rPr>
              <a:t> </a:t>
            </a:r>
            <a:r>
              <a:rPr lang="ru-RU" sz="1800" dirty="0" err="1">
                <a:latin typeface="Cera Pro" panose="00000500000000000000" pitchFamily="2" charset="0"/>
              </a:rPr>
              <a:t>ads</a:t>
            </a:r>
            <a:r>
              <a:rPr lang="ru-RU" sz="1800" dirty="0">
                <a:latin typeface="Cera Pro" panose="00000500000000000000" pitchFamily="2" charset="0"/>
              </a:rPr>
              <a:t> по типу </a:t>
            </a:r>
            <a:r>
              <a:rPr lang="ru-RU" sz="1800" dirty="0" err="1">
                <a:latin typeface="Cera Pro" panose="00000500000000000000" pitchFamily="2" charset="0"/>
              </a:rPr>
              <a:t>кликабельные</a:t>
            </a:r>
            <a:r>
              <a:rPr lang="ru-RU" sz="1800" dirty="0">
                <a:latin typeface="Cera Pro" panose="00000500000000000000" pitchFamily="2" charset="0"/>
              </a:rPr>
              <a:t> «товары в кадре»: быстрое оформления покупки и одновременно решение имиджевой задачи брендов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ra Pro" panose="00000500000000000000" pitchFamily="2" charset="0"/>
                <a:ea typeface="Calibri" panose="020F0502020204030204" pitchFamily="34" charset="0"/>
              </a:rPr>
              <a:t>product placement</a:t>
            </a: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 в сериалах и программах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создание программ и межпрограммных решений под клиента </a:t>
            </a:r>
          </a:p>
          <a:p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2" name="Рисунок 1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D48C19F-64E3-BE07-A1EC-81E020B44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06" y="427437"/>
            <a:ext cx="687303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7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FE8BE7-44CD-4FD5-8905-A01D3156033D}"/>
              </a:ext>
            </a:extLst>
          </p:cNvPr>
          <p:cNvSpPr/>
          <p:nvPr/>
        </p:nvSpPr>
        <p:spPr>
          <a:xfrm>
            <a:off x="8321040" y="0"/>
            <a:ext cx="38709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2400" dirty="0"/>
          </a:p>
          <a:p>
            <a:pPr algn="ctr"/>
            <a:endParaRPr lang="ru-RU" sz="1400" dirty="0"/>
          </a:p>
          <a:p>
            <a:pPr algn="ctr"/>
            <a:endParaRPr lang="ru-RU" sz="2400" dirty="0"/>
          </a:p>
          <a:p>
            <a:r>
              <a:rPr lang="ru-RU" sz="2000" dirty="0">
                <a:latin typeface="Cera Pro" panose="00000500000000000000" pitchFamily="2" charset="0"/>
                <a:ea typeface="Calibri" panose="020F0502020204030204" pitchFamily="34" charset="0"/>
              </a:rPr>
              <a:t>ПОЧЕМУ И В БУДУЩЕМ </a:t>
            </a:r>
            <a:r>
              <a:rPr lang="en-US" sz="2000" dirty="0">
                <a:latin typeface="Cera Pro" panose="00000500000000000000" pitchFamily="2" charset="0"/>
                <a:ea typeface="Calibri" panose="020F0502020204030204" pitchFamily="34" charset="0"/>
              </a:rPr>
              <a:t>TV</a:t>
            </a:r>
            <a:r>
              <a:rPr lang="ru-RU" sz="2000" dirty="0">
                <a:latin typeface="Cera Pro" panose="00000500000000000000" pitchFamily="2" charset="0"/>
                <a:ea typeface="Calibri" panose="020F0502020204030204" pitchFamily="34" charset="0"/>
              </a:rPr>
              <a:t>?</a:t>
            </a:r>
          </a:p>
          <a:p>
            <a:endParaRPr lang="ru-RU" sz="1000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endParaRPr lang="ru-RU" sz="2000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endParaRPr lang="ru-RU" sz="2000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Cera Pro" panose="00000500000000000000" pitchFamily="2" charset="0"/>
                <a:ea typeface="Calibri" panose="020F0502020204030204" pitchFamily="34" charset="0"/>
              </a:rPr>
              <a:t>TV</a:t>
            </a:r>
            <a:r>
              <a:rPr lang="ru-RU" sz="2000" dirty="0">
                <a:latin typeface="Cera Pro" panose="00000500000000000000" pitchFamily="2" charset="0"/>
                <a:ea typeface="Calibri" panose="020F0502020204030204" pitchFamily="34" charset="0"/>
              </a:rPr>
              <a:t> значительно опережает любые медиа по уровню доверия</a:t>
            </a:r>
            <a:r>
              <a:rPr lang="ru-RU" sz="2000" dirty="0">
                <a:latin typeface="Cera Pro" panose="00000500000000000000" pitchFamily="2" charset="0"/>
              </a:rPr>
              <a:t>.</a:t>
            </a:r>
          </a:p>
          <a:p>
            <a:endParaRPr lang="ru-RU" sz="2000" dirty="0">
              <a:latin typeface="Cera Pro" panose="00000500000000000000" pitchFamily="2" charset="0"/>
            </a:endParaRPr>
          </a:p>
          <a:p>
            <a:endParaRPr lang="ru-RU" sz="2000" dirty="0">
              <a:latin typeface="Cera Pro" panose="00000500000000000000" pitchFamily="2" charset="0"/>
            </a:endParaRPr>
          </a:p>
          <a:p>
            <a:r>
              <a:rPr lang="ru-RU" sz="2000" dirty="0">
                <a:latin typeface="Cera Pro" panose="00000500000000000000" pitchFamily="2" charset="0"/>
              </a:rPr>
              <a:t>Отрыв </a:t>
            </a:r>
            <a:r>
              <a:rPr lang="en-US" sz="2000" dirty="0">
                <a:latin typeface="Cera Pro" panose="00000500000000000000" pitchFamily="2" charset="0"/>
              </a:rPr>
              <a:t>TV</a:t>
            </a:r>
            <a:r>
              <a:rPr lang="ru-RU" sz="2000" dirty="0">
                <a:latin typeface="Cera Pro" panose="00000500000000000000" pitchFamily="2" charset="0"/>
              </a:rPr>
              <a:t> от OLV по уровню доверия - кратный. </a:t>
            </a:r>
          </a:p>
          <a:p>
            <a:endParaRPr lang="ru-RU" sz="2000" dirty="0">
              <a:latin typeface="Cera Pro" panose="00000500000000000000" pitchFamily="2" charset="0"/>
            </a:endParaRPr>
          </a:p>
          <a:p>
            <a:endParaRPr lang="ru-RU" sz="2000" dirty="0">
              <a:latin typeface="Cera Pro" panose="00000500000000000000" pitchFamily="2" charset="0"/>
            </a:endParaRPr>
          </a:p>
          <a:p>
            <a:r>
              <a:rPr lang="ru-RU" sz="2000" dirty="0">
                <a:latin typeface="Cera Pro" panose="00000500000000000000" pitchFamily="2" charset="0"/>
              </a:rPr>
              <a:t>Конверсия из внимания в доверие у </a:t>
            </a:r>
            <a:r>
              <a:rPr lang="en-US" sz="2000" dirty="0">
                <a:latin typeface="Cera Pro" panose="00000500000000000000" pitchFamily="2" charset="0"/>
              </a:rPr>
              <a:t>TV </a:t>
            </a:r>
            <a:r>
              <a:rPr lang="ru-RU" sz="2000" dirty="0">
                <a:latin typeface="Cera Pro" panose="00000500000000000000" pitchFamily="2" charset="0"/>
              </a:rPr>
              <a:t>также в два раза выше</a:t>
            </a:r>
          </a:p>
          <a:p>
            <a:endParaRPr lang="ru-RU" sz="2000" dirty="0">
              <a:latin typeface="Cera Pro" panose="00000500000000000000" pitchFamily="2" charset="0"/>
            </a:endParaRP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C3D3159-5638-CC8E-03F1-A824BF467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85310"/>
              </p:ext>
            </p:extLst>
          </p:nvPr>
        </p:nvGraphicFramePr>
        <p:xfrm>
          <a:off x="578485" y="536658"/>
          <a:ext cx="7295515" cy="5784683"/>
        </p:xfrm>
        <a:graphic>
          <a:graphicData uri="http://schemas.openxmlformats.org/drawingml/2006/table">
            <a:tbl>
              <a:tblPr firstRow="1" firstCol="1" bandRow="1"/>
              <a:tblGrid>
                <a:gridCol w="1034621">
                  <a:extLst>
                    <a:ext uri="{9D8B030D-6E8A-4147-A177-3AD203B41FA5}">
                      <a16:colId xmlns:a16="http://schemas.microsoft.com/office/drawing/2014/main" val="2578305428"/>
                    </a:ext>
                  </a:extLst>
                </a:gridCol>
                <a:gridCol w="842785">
                  <a:extLst>
                    <a:ext uri="{9D8B030D-6E8A-4147-A177-3AD203B41FA5}">
                      <a16:colId xmlns:a16="http://schemas.microsoft.com/office/drawing/2014/main" val="785977560"/>
                    </a:ext>
                  </a:extLst>
                </a:gridCol>
                <a:gridCol w="619336">
                  <a:extLst>
                    <a:ext uri="{9D8B030D-6E8A-4147-A177-3AD203B41FA5}">
                      <a16:colId xmlns:a16="http://schemas.microsoft.com/office/drawing/2014/main" val="1307051142"/>
                    </a:ext>
                  </a:extLst>
                </a:gridCol>
                <a:gridCol w="831289">
                  <a:extLst>
                    <a:ext uri="{9D8B030D-6E8A-4147-A177-3AD203B41FA5}">
                      <a16:colId xmlns:a16="http://schemas.microsoft.com/office/drawing/2014/main" val="1207249510"/>
                    </a:ext>
                  </a:extLst>
                </a:gridCol>
                <a:gridCol w="842785">
                  <a:extLst>
                    <a:ext uri="{9D8B030D-6E8A-4147-A177-3AD203B41FA5}">
                      <a16:colId xmlns:a16="http://schemas.microsoft.com/office/drawing/2014/main" val="1181291169"/>
                    </a:ext>
                  </a:extLst>
                </a:gridCol>
                <a:gridCol w="842785">
                  <a:extLst>
                    <a:ext uri="{9D8B030D-6E8A-4147-A177-3AD203B41FA5}">
                      <a16:colId xmlns:a16="http://schemas.microsoft.com/office/drawing/2014/main" val="509956678"/>
                    </a:ext>
                  </a:extLst>
                </a:gridCol>
                <a:gridCol w="619336">
                  <a:extLst>
                    <a:ext uri="{9D8B030D-6E8A-4147-A177-3AD203B41FA5}">
                      <a16:colId xmlns:a16="http://schemas.microsoft.com/office/drawing/2014/main" val="2581577041"/>
                    </a:ext>
                  </a:extLst>
                </a:gridCol>
                <a:gridCol w="831289">
                  <a:extLst>
                    <a:ext uri="{9D8B030D-6E8A-4147-A177-3AD203B41FA5}">
                      <a16:colId xmlns:a16="http://schemas.microsoft.com/office/drawing/2014/main" val="170477817"/>
                    </a:ext>
                  </a:extLst>
                </a:gridCol>
                <a:gridCol w="831289">
                  <a:extLst>
                    <a:ext uri="{9D8B030D-6E8A-4147-A177-3AD203B41FA5}">
                      <a16:colId xmlns:a16="http://schemas.microsoft.com/office/drawing/2014/main" val="2282126760"/>
                    </a:ext>
                  </a:extLst>
                </a:gridCol>
              </a:tblGrid>
              <a:tr h="30445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Media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All 18+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All 25-45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50595"/>
                  </a:ext>
                </a:extLst>
              </a:tr>
              <a:tr h="304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Attention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Trust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Usefull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Att&gt;Trust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Attention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Trust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Usefull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Att&gt;Trust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250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TV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50,4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C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26,2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18,1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C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52%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47,4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C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23,1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14,9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C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49%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36922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OOH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52,3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20,1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12,1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38%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53,0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21,5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41%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734490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Total </a:t>
                      </a:r>
                      <a:r>
                        <a:rPr lang="ru-RU" sz="900" i="1" baseline="0" dirty="0" err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internet</a:t>
                      </a:r>
                      <a:endParaRPr lang="ru-RU" sz="1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i="1" baseline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40,9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i="1" baseline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18,6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i="1" baseline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14,1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45%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i="1" baseline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48,1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i="1" baseline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22,5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i="1" baseline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16,7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47%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108007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Direct (offline)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20,3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7,0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34%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20,2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6,6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4,0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33%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4456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InApp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17,1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39%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43%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423659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Social network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14,3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41%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17,1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46%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084202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Radio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12,2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47%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12,0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2,6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48%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709063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 transport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16,4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5,3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2,4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32%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16,5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33%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269406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Print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12,0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5,0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2,6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42%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11,5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5,2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45%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156513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Search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12,6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4,1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33%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14,2</a:t>
                      </a:r>
                      <a:endParaRPr lang="ru-RU" sz="1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3,2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35%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009171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OLV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18,6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C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3,8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2,0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C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20%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22,1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C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5,1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2,5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C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23%</a:t>
                      </a:r>
                      <a:endParaRPr lang="ru-RU" sz="1100" baseline="0">
                        <a:effectLst/>
                        <a:highlight>
                          <a:srgbClr val="FCE4D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9718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Display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15,5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2,4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25%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17,9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4,3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24%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867811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On transport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14,0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3,6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1,4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26%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24%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973311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Blogers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10,8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3,6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2,0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33%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14,0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2,3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32%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178292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 store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9,4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3,3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1,2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35%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4,2</a:t>
                      </a:r>
                      <a:endParaRPr lang="ru-RU" sz="1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1,4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43%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648147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Cinema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7,5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23%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1,9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21%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510129"/>
                  </a:ext>
                </a:extLst>
              </a:tr>
              <a:tr h="30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Metro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0,7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0,2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0,1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29%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0,8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0,2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0,1</a:t>
                      </a:r>
                      <a:endParaRPr lang="ru-RU" sz="1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25%</a:t>
                      </a:r>
                      <a:endParaRPr lang="ru-RU" sz="1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9907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592700-3573-7ABC-A779-769939C043EC}"/>
              </a:ext>
            </a:extLst>
          </p:cNvPr>
          <p:cNvSpPr txBox="1"/>
          <p:nvPr/>
        </p:nvSpPr>
        <p:spPr>
          <a:xfrm>
            <a:off x="486450" y="6433504"/>
            <a:ext cx="747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ra Pro" panose="00000500000000000000" pitchFamily="2" charset="0"/>
              </a:rPr>
              <a:t> Источник: </a:t>
            </a:r>
            <a:r>
              <a:rPr lang="en-US" sz="1000" dirty="0">
                <a:latin typeface="Cera Pro" panose="00000500000000000000" pitchFamily="2" charset="0"/>
              </a:rPr>
              <a:t>K-Research</a:t>
            </a:r>
            <a:r>
              <a:rPr lang="ru-RU" sz="1000" dirty="0">
                <a:latin typeface="Cera Pro" panose="00000500000000000000" pitchFamily="2" charset="0"/>
              </a:rPr>
              <a:t>,</a:t>
            </a:r>
            <a:r>
              <a:rPr lang="en-US" sz="1000" dirty="0">
                <a:latin typeface="Cera Pro" panose="00000500000000000000" pitchFamily="2" charset="0"/>
              </a:rPr>
              <a:t> MMI 2023</a:t>
            </a:r>
            <a:endParaRPr lang="ru-RU" sz="1000" dirty="0">
              <a:latin typeface="Cera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1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EE9E91-38AF-41CF-A153-5A5458D5C3C6}"/>
              </a:ext>
            </a:extLst>
          </p:cNvPr>
          <p:cNvSpPr/>
          <p:nvPr/>
        </p:nvSpPr>
        <p:spPr>
          <a:xfrm>
            <a:off x="0" y="0"/>
            <a:ext cx="12192000" cy="1546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dirty="0">
                <a:latin typeface="Cera Pro" panose="00000500000000000000" pitchFamily="2" charset="0"/>
              </a:rPr>
              <a:t> Основное преимущество </a:t>
            </a:r>
            <a:r>
              <a:rPr lang="en-US" sz="2400" dirty="0">
                <a:latin typeface="Cera Pro" panose="00000500000000000000" pitchFamily="2" charset="0"/>
              </a:rPr>
              <a:t>TV</a:t>
            </a:r>
            <a:r>
              <a:rPr lang="ru-RU" sz="2400" dirty="0">
                <a:latin typeface="Cera Pro" panose="00000500000000000000" pitchFamily="2" charset="0"/>
              </a:rPr>
              <a:t> – оптимально строит охват широкой аудитории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4B8823-28D6-CDEE-3747-083733CC6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92" y="2198458"/>
            <a:ext cx="6998815" cy="3984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AAEA45-FF17-5021-8AD0-E0C7A591EFF1}"/>
              </a:ext>
            </a:extLst>
          </p:cNvPr>
          <p:cNvSpPr txBox="1"/>
          <p:nvPr/>
        </p:nvSpPr>
        <p:spPr>
          <a:xfrm>
            <a:off x="767792" y="6182575"/>
            <a:ext cx="747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ra Pro" panose="00000500000000000000" pitchFamily="2" charset="0"/>
              </a:rPr>
              <a:t> * к </a:t>
            </a:r>
            <a:r>
              <a:rPr lang="en-US" sz="1000" dirty="0">
                <a:latin typeface="Cera Pro" panose="00000500000000000000" pitchFamily="2" charset="0"/>
              </a:rPr>
              <a:t>CPP </a:t>
            </a:r>
            <a:r>
              <a:rPr lang="ru-RU" sz="1000" dirty="0">
                <a:latin typeface="Cera Pro" panose="00000500000000000000" pitchFamily="2" charset="0"/>
              </a:rPr>
              <a:t>применен поправочный коэффициент, динамика сохранена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85FE5A01-C6DE-FE21-1318-AFF5DD5C89FD}"/>
              </a:ext>
            </a:extLst>
          </p:cNvPr>
          <p:cNvSpPr txBox="1">
            <a:spLocks/>
          </p:cNvSpPr>
          <p:nvPr/>
        </p:nvSpPr>
        <p:spPr>
          <a:xfrm>
            <a:off x="767792" y="2036864"/>
            <a:ext cx="6582477" cy="579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ra Pro" panose="00000500000000000000" pitchFamily="2" charset="0"/>
              </a:rPr>
              <a:t>CPP </a:t>
            </a:r>
            <a:r>
              <a:rPr lang="ru-RU" sz="1800" dirty="0">
                <a:latin typeface="Cera Pro" panose="00000500000000000000" pitchFamily="2" charset="0"/>
              </a:rPr>
              <a:t>сравнение</a:t>
            </a:r>
            <a:r>
              <a:rPr lang="en-US" sz="1800" dirty="0">
                <a:latin typeface="Cera Pro" panose="00000500000000000000" pitchFamily="2" charset="0"/>
              </a:rPr>
              <a:t> (USD)</a:t>
            </a:r>
            <a:endParaRPr lang="ru-RU" sz="1800" dirty="0">
              <a:latin typeface="Cera Pro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643CC-D0C3-B19C-275A-F73536E61FD3}"/>
              </a:ext>
            </a:extLst>
          </p:cNvPr>
          <p:cNvSpPr txBox="1"/>
          <p:nvPr/>
        </p:nvSpPr>
        <p:spPr>
          <a:xfrm>
            <a:off x="7923255" y="2804428"/>
            <a:ext cx="39842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ТВ значительно дешевле строит охват широкой аудитории.</a:t>
            </a:r>
          </a:p>
          <a:p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endParaRPr lang="ru-RU" dirty="0">
              <a:latin typeface="Cera Pro" panose="00000500000000000000" pitchFamily="2" charset="0"/>
              <a:ea typeface="Calibri" panose="020F0502020204030204" pitchFamily="34" charset="0"/>
            </a:endParaRPr>
          </a:p>
          <a:p>
            <a:r>
              <a:rPr lang="en-US" dirty="0">
                <a:latin typeface="Cera Pro" panose="00000500000000000000" pitchFamily="2" charset="0"/>
                <a:ea typeface="Calibri" panose="020F0502020204030204" pitchFamily="34" charset="0"/>
              </a:rPr>
              <a:t>OLV </a:t>
            </a:r>
            <a:r>
              <a:rPr lang="ru-RU" dirty="0">
                <a:latin typeface="Cera Pro" panose="00000500000000000000" pitchFamily="2" charset="0"/>
                <a:ea typeface="Calibri" panose="020F0502020204030204" pitchFamily="34" charset="0"/>
              </a:rPr>
              <a:t>лучше работает на узкие аудиторные сегменты, проигрывает с точки зрения цены на массовую аудиторию.</a:t>
            </a:r>
            <a:endParaRPr lang="ru-RU" dirty="0">
              <a:effectLst/>
              <a:latin typeface="Cera Pro" panose="000005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8" name="Рисунок 7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00F3F29-70E7-33BF-45A9-FD8921E86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79" y="5984957"/>
            <a:ext cx="687303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6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370004E4-DBA6-611D-B41F-9D82C9E7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739" y="2961859"/>
            <a:ext cx="3590922" cy="934282"/>
          </a:xfrm>
        </p:spPr>
        <p:txBody>
          <a:bodyPr anchor="ctr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era Pro Medium" panose="00000600000000000000" pitchFamily="2" charset="0"/>
              </a:rPr>
              <a:t>Спасибо за внимание!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8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A7E47375-9A19-468A-AF32-E99EC3D54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683046"/>
              </p:ext>
            </p:extLst>
          </p:nvPr>
        </p:nvGraphicFramePr>
        <p:xfrm>
          <a:off x="8407392" y="1640699"/>
          <a:ext cx="3331548" cy="424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847ECCDE-D278-4ABC-83CD-E48B80EEC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98249"/>
              </p:ext>
            </p:extLst>
          </p:nvPr>
        </p:nvGraphicFramePr>
        <p:xfrm>
          <a:off x="4545756" y="1640699"/>
          <a:ext cx="3359828" cy="1924050"/>
        </p:xfrm>
        <a:graphic>
          <a:graphicData uri="http://schemas.openxmlformats.org/drawingml/2006/table">
            <a:tbl>
              <a:tblPr/>
              <a:tblGrid>
                <a:gridCol w="196324">
                  <a:extLst>
                    <a:ext uri="{9D8B030D-6E8A-4147-A177-3AD203B41FA5}">
                      <a16:colId xmlns:a16="http://schemas.microsoft.com/office/drawing/2014/main" val="1807303910"/>
                    </a:ext>
                  </a:extLst>
                </a:gridCol>
                <a:gridCol w="790876">
                  <a:extLst>
                    <a:ext uri="{9D8B030D-6E8A-4147-A177-3AD203B41FA5}">
                      <a16:colId xmlns:a16="http://schemas.microsoft.com/office/drawing/2014/main" val="1822882485"/>
                    </a:ext>
                  </a:extLst>
                </a:gridCol>
                <a:gridCol w="790876">
                  <a:extLst>
                    <a:ext uri="{9D8B030D-6E8A-4147-A177-3AD203B41FA5}">
                      <a16:colId xmlns:a16="http://schemas.microsoft.com/office/drawing/2014/main" val="2123642343"/>
                    </a:ext>
                  </a:extLst>
                </a:gridCol>
                <a:gridCol w="790876">
                  <a:extLst>
                    <a:ext uri="{9D8B030D-6E8A-4147-A177-3AD203B41FA5}">
                      <a16:colId xmlns:a16="http://schemas.microsoft.com/office/drawing/2014/main" val="1362840252"/>
                    </a:ext>
                  </a:extLst>
                </a:gridCol>
                <a:gridCol w="790876">
                  <a:extLst>
                    <a:ext uri="{9D8B030D-6E8A-4147-A177-3AD203B41FA5}">
                      <a16:colId xmlns:a16="http://schemas.microsoft.com/office/drawing/2014/main" val="89775984"/>
                    </a:ext>
                  </a:extLst>
                </a:gridCol>
              </a:tblGrid>
              <a:tr h="2752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GDP 2022 (in billions)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 Revenue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of GDP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050935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$282,33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81336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$271,19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284958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 Zeeland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$267,64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39434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$231,69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189318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$224,89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460516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Kazakhstan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$203,67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82237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Hungary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$198,99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14504"/>
                  </a:ext>
                </a:extLst>
              </a:tr>
              <a:tr h="2752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Slovak Republic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$127,50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88546"/>
                  </a:ext>
                </a:extLst>
              </a:tr>
              <a:tr h="155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$116,64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222606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6F3B1E3F-4AEB-4DD8-852E-DC82ACBD9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66608"/>
              </p:ext>
            </p:extLst>
          </p:nvPr>
        </p:nvGraphicFramePr>
        <p:xfrm>
          <a:off x="4609411" y="4451274"/>
          <a:ext cx="3373112" cy="1737509"/>
        </p:xfrm>
        <a:graphic>
          <a:graphicData uri="http://schemas.openxmlformats.org/drawingml/2006/table">
            <a:tbl>
              <a:tblPr/>
              <a:tblGrid>
                <a:gridCol w="170140">
                  <a:extLst>
                    <a:ext uri="{9D8B030D-6E8A-4147-A177-3AD203B41FA5}">
                      <a16:colId xmlns:a16="http://schemas.microsoft.com/office/drawing/2014/main" val="585188972"/>
                    </a:ext>
                  </a:extLst>
                </a:gridCol>
                <a:gridCol w="800743">
                  <a:extLst>
                    <a:ext uri="{9D8B030D-6E8A-4147-A177-3AD203B41FA5}">
                      <a16:colId xmlns:a16="http://schemas.microsoft.com/office/drawing/2014/main" val="3507722355"/>
                    </a:ext>
                  </a:extLst>
                </a:gridCol>
                <a:gridCol w="800743">
                  <a:extLst>
                    <a:ext uri="{9D8B030D-6E8A-4147-A177-3AD203B41FA5}">
                      <a16:colId xmlns:a16="http://schemas.microsoft.com/office/drawing/2014/main" val="1244037739"/>
                    </a:ext>
                  </a:extLst>
                </a:gridCol>
                <a:gridCol w="800743">
                  <a:extLst>
                    <a:ext uri="{9D8B030D-6E8A-4147-A177-3AD203B41FA5}">
                      <a16:colId xmlns:a16="http://schemas.microsoft.com/office/drawing/2014/main" val="1837112151"/>
                    </a:ext>
                  </a:extLst>
                </a:gridCol>
                <a:gridCol w="800743">
                  <a:extLst>
                    <a:ext uri="{9D8B030D-6E8A-4147-A177-3AD203B41FA5}">
                      <a16:colId xmlns:a16="http://schemas.microsoft.com/office/drawing/2014/main" val="1763921361"/>
                    </a:ext>
                  </a:extLst>
                </a:gridCol>
              </a:tblGrid>
              <a:tr h="293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GDP 2022 (in billions)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 Revenue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of GDP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25362"/>
                  </a:ext>
                </a:extLst>
              </a:tr>
              <a:tr h="177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$84,31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582041"/>
                  </a:ext>
                </a:extLst>
              </a:tr>
              <a:tr h="177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$550,52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06281"/>
                  </a:ext>
                </a:extLst>
              </a:tr>
              <a:tr h="177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853871"/>
                  </a:ext>
                </a:extLst>
              </a:tr>
              <a:tr h="177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$282,33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26084"/>
                  </a:ext>
                </a:extLst>
              </a:tr>
              <a:tr h="177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Sri Lanka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$82,02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267468"/>
                  </a:ext>
                </a:extLst>
              </a:tr>
              <a:tr h="177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Kazakhstan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$203,67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13054"/>
                  </a:ext>
                </a:extLst>
              </a:tr>
              <a:tr h="177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$390,61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208147"/>
                  </a:ext>
                </a:extLst>
              </a:tr>
              <a:tr h="177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$555,35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58062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5DB97E2-E201-49EF-B9B1-B22079ABE7B7}"/>
              </a:ext>
            </a:extLst>
          </p:cNvPr>
          <p:cNvSpPr txBox="1"/>
          <p:nvPr/>
        </p:nvSpPr>
        <p:spPr>
          <a:xfrm>
            <a:off x="4467480" y="669217"/>
            <a:ext cx="343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ra Pro" panose="00000500000000000000" pitchFamily="2" charset="0"/>
              </a:rPr>
              <a:t>СРЕДНЯЯ ДОЛЯ РЕКЛАМНОГО РЫНКА В  ВВП СРЕДИ СТРАН С БЛИЗКИМ УРОВНЕМ ВВП СОСТАВЛЯЕТ 0,4%</a:t>
            </a:r>
            <a:r>
              <a:rPr lang="en-US" sz="1400" dirty="0">
                <a:latin typeface="Cera Pro" panose="00000500000000000000" pitchFamily="2" charset="0"/>
              </a:rPr>
              <a:t>. </a:t>
            </a:r>
            <a:r>
              <a:rPr lang="ru-RU" sz="1400" dirty="0">
                <a:latin typeface="Cera Pro" panose="00000500000000000000" pitchFamily="2" charset="0"/>
              </a:rPr>
              <a:t>ПОТЕНЦИАЛ РОСТА </a:t>
            </a:r>
            <a:r>
              <a:rPr lang="en-US" sz="1400" dirty="0">
                <a:latin typeface="Cera Pro" panose="00000500000000000000" pitchFamily="2" charset="0"/>
              </a:rPr>
              <a:t>KZ </a:t>
            </a:r>
            <a:r>
              <a:rPr lang="ru-RU" sz="1400" dirty="0">
                <a:latin typeface="Cera Pro" panose="00000500000000000000" pitchFamily="2" charset="0"/>
              </a:rPr>
              <a:t>Х4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06F199-3AD9-4A72-97B1-3DD654DD455F}"/>
              </a:ext>
            </a:extLst>
          </p:cNvPr>
          <p:cNvSpPr txBox="1"/>
          <p:nvPr/>
        </p:nvSpPr>
        <p:spPr>
          <a:xfrm>
            <a:off x="4529537" y="3873184"/>
            <a:ext cx="353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ra Pro" panose="00000500000000000000" pitchFamily="2" charset="0"/>
              </a:rPr>
              <a:t>ПОТЕНЦИАЛ РОСТА РЕКЛАМНОГО РЫНКА НЕ МЕНЕЕ </a:t>
            </a:r>
            <a:r>
              <a:rPr lang="en-US" sz="1400" dirty="0">
                <a:latin typeface="Cera Pro" panose="00000500000000000000" pitchFamily="2" charset="0"/>
              </a:rPr>
              <a:t>X2</a:t>
            </a:r>
            <a:endParaRPr lang="ru-RU" sz="1400" dirty="0">
              <a:latin typeface="Cera Pro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464619-830D-4379-984B-16E519A1B230}"/>
              </a:ext>
            </a:extLst>
          </p:cNvPr>
          <p:cNvSpPr txBox="1"/>
          <p:nvPr/>
        </p:nvSpPr>
        <p:spPr>
          <a:xfrm>
            <a:off x="8692049" y="669217"/>
            <a:ext cx="2655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ra Pro" panose="00000500000000000000" pitchFamily="2" charset="0"/>
              </a:rPr>
              <a:t>СРАВНЕНИЕ С СОСЕДЯМИ И СТРАНАМИ МАРКЕРАМИ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EE9E91-38AF-41CF-A153-5A5458D5C3C6}"/>
              </a:ext>
            </a:extLst>
          </p:cNvPr>
          <p:cNvSpPr/>
          <p:nvPr/>
        </p:nvSpPr>
        <p:spPr>
          <a:xfrm>
            <a:off x="0" y="0"/>
            <a:ext cx="3832057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>
                <a:latin typeface="Cera Pro" panose="00000500000000000000" pitchFamily="2" charset="0"/>
              </a:rPr>
              <a:t>Потенциал роста                 медиа рынка Х2 – Х4</a:t>
            </a:r>
          </a:p>
        </p:txBody>
      </p:sp>
      <p:pic>
        <p:nvPicPr>
          <p:cNvPr id="4" name="Рисунок 3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E97975-E1E7-399D-F2DB-D120689C9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79" y="5984957"/>
            <a:ext cx="687303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EE9E91-38AF-41CF-A153-5A5458D5C3C6}"/>
              </a:ext>
            </a:extLst>
          </p:cNvPr>
          <p:cNvSpPr/>
          <p:nvPr/>
        </p:nvSpPr>
        <p:spPr>
          <a:xfrm>
            <a:off x="0" y="0"/>
            <a:ext cx="12192000" cy="1546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dirty="0">
                <a:latin typeface="Cera Pro" panose="00000500000000000000" pitchFamily="2" charset="0"/>
              </a:rPr>
              <a:t>Позитивная динамика роста ВВП способствует росту рынка, но в 2023 году рост заработных плат был в 2 раза ниже роста экономики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A108B5-97A9-4E1D-A8BD-F174123FE0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850" y="2482298"/>
            <a:ext cx="6912439" cy="38650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5E2511-4FEA-49C4-AA41-310ED9193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850" y="1684360"/>
            <a:ext cx="6846614" cy="545953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98EF3AC-513D-496D-88BF-0BE97FBF9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77017"/>
              </p:ext>
            </p:extLst>
          </p:nvPr>
        </p:nvGraphicFramePr>
        <p:xfrm>
          <a:off x="679298" y="1684360"/>
          <a:ext cx="4299530" cy="4915610"/>
        </p:xfrm>
        <a:graphic>
          <a:graphicData uri="http://schemas.openxmlformats.org/drawingml/2006/table">
            <a:tbl>
              <a:tblPr/>
              <a:tblGrid>
                <a:gridCol w="2339258">
                  <a:extLst>
                    <a:ext uri="{9D8B030D-6E8A-4147-A177-3AD203B41FA5}">
                      <a16:colId xmlns:a16="http://schemas.microsoft.com/office/drawing/2014/main" val="1759047157"/>
                    </a:ext>
                  </a:extLst>
                </a:gridCol>
                <a:gridCol w="653424">
                  <a:extLst>
                    <a:ext uri="{9D8B030D-6E8A-4147-A177-3AD203B41FA5}">
                      <a16:colId xmlns:a16="http://schemas.microsoft.com/office/drawing/2014/main" val="3700477026"/>
                    </a:ext>
                  </a:extLst>
                </a:gridCol>
                <a:gridCol w="653424">
                  <a:extLst>
                    <a:ext uri="{9D8B030D-6E8A-4147-A177-3AD203B41FA5}">
                      <a16:colId xmlns:a16="http://schemas.microsoft.com/office/drawing/2014/main" val="1888933334"/>
                    </a:ext>
                  </a:extLst>
                </a:gridCol>
                <a:gridCol w="653424">
                  <a:extLst>
                    <a:ext uri="{9D8B030D-6E8A-4147-A177-3AD203B41FA5}">
                      <a16:colId xmlns:a16="http://schemas.microsoft.com/office/drawing/2014/main" val="802637416"/>
                    </a:ext>
                  </a:extLst>
                </a:gridCol>
              </a:tblGrid>
              <a:tr h="20723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Прогнозы по базовому сценарию. НОЯБРЬ 2023 года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31555"/>
                  </a:ext>
                </a:extLst>
              </a:tr>
              <a:tr h="20723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042342"/>
                  </a:ext>
                </a:extLst>
              </a:tr>
              <a:tr h="247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ВВП, г/г,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4,2-5,2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3,2-4,2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5,5-6,5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20414"/>
                  </a:ext>
                </a:extLst>
              </a:tr>
              <a:tr h="485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ИПЦ, дек. к дек. предыдущего года,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9,3-10,3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7,5-9,5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5,5-7,5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32001"/>
                  </a:ext>
                </a:extLst>
              </a:tr>
              <a:tr h="485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Нефть Brent, в долл. США за баррель, в среднем за год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68510"/>
                  </a:ext>
                </a:extLst>
              </a:tr>
              <a:tr h="20723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697738"/>
                  </a:ext>
                </a:extLst>
              </a:tr>
              <a:tr h="20723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Прогнозы по оптимистичному сценарию. НОЯБРЬ 2023 года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431671"/>
                  </a:ext>
                </a:extLst>
              </a:tr>
              <a:tr h="20723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381"/>
                  </a:ext>
                </a:extLst>
              </a:tr>
              <a:tr h="207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ВВП, г/г,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4,5-5,5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3,5-4,5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5,8-6,8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33845"/>
                  </a:ext>
                </a:extLst>
              </a:tr>
              <a:tr h="40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ИПЦ, дек. к дек. предыдущего года,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9,3-10,3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893809"/>
                  </a:ext>
                </a:extLst>
              </a:tr>
              <a:tr h="40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Нефть Brent, в долл. США за баррель, в среднем за год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31015"/>
                  </a:ext>
                </a:extLst>
              </a:tr>
              <a:tr h="20723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703171"/>
                  </a:ext>
                </a:extLst>
              </a:tr>
              <a:tr h="20723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Прогнозы по пессимистичному сценарию.  НОЯБРЬ 2023 года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673564"/>
                  </a:ext>
                </a:extLst>
              </a:tr>
              <a:tr h="20723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95893"/>
                  </a:ext>
                </a:extLst>
              </a:tr>
              <a:tr h="207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ВВП, г/г,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4-5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2,5-3,5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5-6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75002"/>
                  </a:ext>
                </a:extLst>
              </a:tr>
              <a:tr h="40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ИПЦ, дек. к дек. предыдущего года,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9,5-10,5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8,5-9,5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6-8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17638"/>
                  </a:ext>
                </a:extLst>
              </a:tr>
              <a:tr h="40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Нефть Brent, в долл. США за баррель, в среднем за год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23576"/>
                  </a:ext>
                </a:extLst>
              </a:tr>
            </a:tbl>
          </a:graphicData>
        </a:graphic>
      </p:graphicFrame>
      <p:pic>
        <p:nvPicPr>
          <p:cNvPr id="2" name="Рисунок 1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7BBCBE3-CDEB-FEA9-C1AE-ED4371934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79" y="5984957"/>
            <a:ext cx="687303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EE9E91-38AF-41CF-A153-5A5458D5C3C6}"/>
              </a:ext>
            </a:extLst>
          </p:cNvPr>
          <p:cNvSpPr/>
          <p:nvPr/>
        </p:nvSpPr>
        <p:spPr>
          <a:xfrm>
            <a:off x="1" y="0"/>
            <a:ext cx="3537283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>
                <a:latin typeface="Cera Pro" panose="00000500000000000000" pitchFamily="2" charset="0"/>
              </a:rPr>
              <a:t>Рынок  </a:t>
            </a:r>
            <a:r>
              <a:rPr lang="en-US" sz="2400" dirty="0">
                <a:latin typeface="Cera Pro" panose="00000500000000000000" pitchFamily="2" charset="0"/>
              </a:rPr>
              <a:t>FMCG </a:t>
            </a:r>
            <a:r>
              <a:rPr lang="ru-RU" sz="2400" dirty="0">
                <a:latin typeface="Cera Pro" panose="00000500000000000000" pitchFamily="2" charset="0"/>
              </a:rPr>
              <a:t>растет за счет роста цены, а не за счет роста потребления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F1031-8B8A-442D-8625-AAAE1A8A7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845" y="538733"/>
            <a:ext cx="7013269" cy="5780534"/>
          </a:xfrm>
          <a:prstGeom prst="rect">
            <a:avLst/>
          </a:prstGeom>
        </p:spPr>
      </p:pic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DF10C52-76A0-6F88-113E-F3FC3865DEAD}"/>
              </a:ext>
            </a:extLst>
          </p:cNvPr>
          <p:cNvSpPr txBox="1">
            <a:spLocks/>
          </p:cNvSpPr>
          <p:nvPr/>
        </p:nvSpPr>
        <p:spPr>
          <a:xfrm>
            <a:off x="4295845" y="294775"/>
            <a:ext cx="7654445" cy="10948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atin typeface="Cera Pro" panose="00000500000000000000" pitchFamily="2" charset="0"/>
              </a:rPr>
              <a:t>В то время, как рынку </a:t>
            </a:r>
            <a:r>
              <a:rPr lang="en-US" sz="1800" dirty="0">
                <a:latin typeface="Cera Pro" panose="00000500000000000000" pitchFamily="2" charset="0"/>
              </a:rPr>
              <a:t>FMCG </a:t>
            </a:r>
            <a:r>
              <a:rPr lang="ru-RU" sz="1800" dirty="0">
                <a:latin typeface="Cera Pro" panose="00000500000000000000" pitchFamily="2" charset="0"/>
              </a:rPr>
              <a:t>удается расти в основном за счет прироста цен, потребление продуктов питания остается стабильным и сезонным, </a:t>
            </a:r>
            <a:r>
              <a:rPr lang="en-US" sz="1800" dirty="0">
                <a:latin typeface="Cera Pro" panose="00000500000000000000" pitchFamily="2" charset="0"/>
              </a:rPr>
              <a:t>nonfood </a:t>
            </a:r>
            <a:r>
              <a:rPr lang="ru-RU" sz="1800" dirty="0">
                <a:latin typeface="Cera Pro" panose="00000500000000000000" pitchFamily="2" charset="0"/>
              </a:rPr>
              <a:t>рынок снижается </a:t>
            </a:r>
          </a:p>
        </p:txBody>
      </p:sp>
      <p:pic>
        <p:nvPicPr>
          <p:cNvPr id="3" name="Рисунок 2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9314073-D83F-AE5F-DB62-51D839C7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707" y="5971953"/>
            <a:ext cx="687303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2079D2-E7F9-425E-B5ED-AF3CE301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12" y="1269832"/>
            <a:ext cx="7677040" cy="43183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FE8BE7-44CD-4FD5-8905-A01D3156033D}"/>
              </a:ext>
            </a:extLst>
          </p:cNvPr>
          <p:cNvSpPr/>
          <p:nvPr/>
        </p:nvSpPr>
        <p:spPr>
          <a:xfrm>
            <a:off x="8319836" y="0"/>
            <a:ext cx="3872163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era Pro" panose="00000500000000000000" pitchFamily="2" charset="0"/>
              </a:rPr>
              <a:t>Потенциальный барьер роста рынка - рост маркетинговых бюджетов выше уровня роста медиа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365240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FE8BE7-44CD-4FD5-8905-A01D3156033D}"/>
              </a:ext>
            </a:extLst>
          </p:cNvPr>
          <p:cNvSpPr/>
          <p:nvPr/>
        </p:nvSpPr>
        <p:spPr>
          <a:xfrm>
            <a:off x="7437120" y="0"/>
            <a:ext cx="475488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2400" dirty="0"/>
          </a:p>
          <a:p>
            <a:pPr algn="ctr"/>
            <a:endParaRPr lang="ru-RU" sz="2000" dirty="0"/>
          </a:p>
          <a:p>
            <a:r>
              <a:rPr lang="ru-RU" sz="2000" dirty="0">
                <a:latin typeface="Cera Pro" panose="00000500000000000000" pitchFamily="2" charset="0"/>
              </a:rPr>
              <a:t>На фоне стагнации потребления (в штуках) рост бюджетов в основном инфляционный.</a:t>
            </a:r>
          </a:p>
          <a:p>
            <a:endParaRPr lang="ru-RU" sz="2000" dirty="0">
              <a:latin typeface="Cera Pro" panose="00000500000000000000" pitchFamily="2" charset="0"/>
            </a:endParaRPr>
          </a:p>
          <a:p>
            <a:endParaRPr lang="ru-RU" sz="2000" dirty="0">
              <a:latin typeface="Cera Pro" panose="00000500000000000000" pitchFamily="2" charset="0"/>
            </a:endParaRPr>
          </a:p>
          <a:p>
            <a:endParaRPr lang="ru-RU" sz="2000" dirty="0">
              <a:latin typeface="Cera Pro" panose="00000500000000000000" pitchFamily="2" charset="0"/>
            </a:endParaRPr>
          </a:p>
          <a:p>
            <a:r>
              <a:rPr lang="ru-RU" sz="2000" dirty="0">
                <a:latin typeface="Cera Pro" panose="00000500000000000000" pitchFamily="2" charset="0"/>
              </a:rPr>
              <a:t> Количество рекламодателей </a:t>
            </a:r>
          </a:p>
          <a:p>
            <a:r>
              <a:rPr lang="ru-RU" sz="2000" dirty="0">
                <a:latin typeface="Cera Pro" panose="00000500000000000000" pitchFamily="2" charset="0"/>
              </a:rPr>
              <a:t> не растет.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F550CF4-9C56-4070-BF78-F219D16F0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37219"/>
              </p:ext>
            </p:extLst>
          </p:nvPr>
        </p:nvGraphicFramePr>
        <p:xfrm>
          <a:off x="567159" y="1758148"/>
          <a:ext cx="6285052" cy="2698673"/>
        </p:xfrm>
        <a:graphic>
          <a:graphicData uri="http://schemas.openxmlformats.org/drawingml/2006/table">
            <a:tbl>
              <a:tblPr/>
              <a:tblGrid>
                <a:gridCol w="1381820">
                  <a:extLst>
                    <a:ext uri="{9D8B030D-6E8A-4147-A177-3AD203B41FA5}">
                      <a16:colId xmlns:a16="http://schemas.microsoft.com/office/drawing/2014/main" val="3506378058"/>
                    </a:ext>
                  </a:extLst>
                </a:gridCol>
                <a:gridCol w="1225808">
                  <a:extLst>
                    <a:ext uri="{9D8B030D-6E8A-4147-A177-3AD203B41FA5}">
                      <a16:colId xmlns:a16="http://schemas.microsoft.com/office/drawing/2014/main" val="2462882982"/>
                    </a:ext>
                  </a:extLst>
                </a:gridCol>
                <a:gridCol w="1225808">
                  <a:extLst>
                    <a:ext uri="{9D8B030D-6E8A-4147-A177-3AD203B41FA5}">
                      <a16:colId xmlns:a16="http://schemas.microsoft.com/office/drawing/2014/main" val="1377444169"/>
                    </a:ext>
                  </a:extLst>
                </a:gridCol>
                <a:gridCol w="1225808">
                  <a:extLst>
                    <a:ext uri="{9D8B030D-6E8A-4147-A177-3AD203B41FA5}">
                      <a16:colId xmlns:a16="http://schemas.microsoft.com/office/drawing/2014/main" val="3888308234"/>
                    </a:ext>
                  </a:extLst>
                </a:gridCol>
                <a:gridCol w="1225808">
                  <a:extLst>
                    <a:ext uri="{9D8B030D-6E8A-4147-A177-3AD203B41FA5}">
                      <a16:colId xmlns:a16="http://schemas.microsoft.com/office/drawing/2014/main" val="1334108180"/>
                    </a:ext>
                  </a:extLst>
                </a:gridCol>
              </a:tblGrid>
              <a:tr h="37831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Радио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Пресса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68904"/>
                  </a:ext>
                </a:extLst>
              </a:tr>
              <a:tr h="3783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ТОП 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938624"/>
                  </a:ext>
                </a:extLst>
              </a:tr>
              <a:tr h="3783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ТОП 11-20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66221"/>
                  </a:ext>
                </a:extLst>
              </a:tr>
              <a:tr h="3909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ТОП 21-30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07094"/>
                  </a:ext>
                </a:extLst>
              </a:tr>
              <a:tr h="3909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ТОП 31-40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593424"/>
                  </a:ext>
                </a:extLst>
              </a:tr>
              <a:tr h="3909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ТОП 41-50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738713"/>
                  </a:ext>
                </a:extLst>
              </a:tr>
              <a:tr h="3909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ТОП 51+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529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1986B5-2018-408B-9557-ABC51970CD7D}"/>
              </a:ext>
            </a:extLst>
          </p:cNvPr>
          <p:cNvSpPr txBox="1"/>
          <p:nvPr/>
        </p:nvSpPr>
        <p:spPr>
          <a:xfrm>
            <a:off x="486137" y="680930"/>
            <a:ext cx="6447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Степень концентрации ТОП рекламодателей Казахстана в 2023 году</a:t>
            </a:r>
            <a:endParaRPr lang="ru-RU" sz="2000" dirty="0">
              <a:latin typeface="Cera Pro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ED695-F24F-4559-80E1-36C3FBB35C9F}"/>
              </a:ext>
            </a:extLst>
          </p:cNvPr>
          <p:cNvSpPr txBox="1"/>
          <p:nvPr/>
        </p:nvSpPr>
        <p:spPr>
          <a:xfrm>
            <a:off x="486135" y="5099852"/>
            <a:ext cx="69409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На ТВ преобладают международные рекламодатели: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ra Pro" panose="00000500000000000000" pitchFamily="2" charset="0"/>
                <a:ea typeface="Calibri" panose="020F0502020204030204" pitchFamily="34" charset="0"/>
              </a:rPr>
              <a:t>в ТОП 10 доля </a:t>
            </a:r>
            <a:r>
              <a:rPr lang="ru-RU" sz="1600" dirty="0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2х локальных </a:t>
            </a:r>
            <a:r>
              <a:rPr lang="ru-RU" sz="1600" dirty="0">
                <a:latin typeface="Cera Pro" panose="00000500000000000000" pitchFamily="2" charset="0"/>
                <a:ea typeface="Calibri" panose="020F0502020204030204" pitchFamily="34" charset="0"/>
              </a:rPr>
              <a:t>рекламодателей </a:t>
            </a:r>
            <a:r>
              <a:rPr lang="ru-RU" sz="1600" dirty="0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всего 17% </a:t>
            </a:r>
            <a:r>
              <a:rPr lang="ru-RU" sz="1600" dirty="0" err="1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GRP’s</a:t>
            </a:r>
            <a:r>
              <a:rPr lang="ru-RU" sz="1600" dirty="0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 30”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в ТОП 11-20 доля локальных компаний - 9% </a:t>
            </a:r>
            <a:r>
              <a:rPr lang="ru-RU" sz="1600" dirty="0" err="1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GRP’s</a:t>
            </a:r>
            <a:r>
              <a:rPr lang="ru-RU" sz="1600" dirty="0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 30”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ra Pro" panose="00000500000000000000" pitchFamily="2" charset="0"/>
                <a:ea typeface="Calibri" panose="020F0502020204030204" pitchFamily="34" charset="0"/>
              </a:rPr>
              <a:t>в ТОП 21-30 – уже около 30%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A585AB5-A521-474B-8BF9-53290EB99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88355"/>
              </p:ext>
            </p:extLst>
          </p:nvPr>
        </p:nvGraphicFramePr>
        <p:xfrm>
          <a:off x="7609582" y="3904806"/>
          <a:ext cx="4409955" cy="2156976"/>
        </p:xfrm>
        <a:graphic>
          <a:graphicData uri="http://schemas.openxmlformats.org/drawingml/2006/table">
            <a:tbl>
              <a:tblPr/>
              <a:tblGrid>
                <a:gridCol w="1469985">
                  <a:extLst>
                    <a:ext uri="{9D8B030D-6E8A-4147-A177-3AD203B41FA5}">
                      <a16:colId xmlns:a16="http://schemas.microsoft.com/office/drawing/2014/main" val="2303242563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val="2522479342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val="1306456101"/>
                    </a:ext>
                  </a:extLst>
                </a:gridCol>
              </a:tblGrid>
              <a:tr h="3594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ra Pro" panose="00000500000000000000" pitchFamily="2" charset="0"/>
                        </a:rPr>
                        <a:t>Количество рекламодателей: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803402"/>
                  </a:ext>
                </a:extLst>
              </a:tr>
              <a:tr h="359496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429405"/>
                  </a:ext>
                </a:extLst>
              </a:tr>
              <a:tr h="359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541749"/>
                  </a:ext>
                </a:extLst>
              </a:tr>
              <a:tr h="359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Радио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963819"/>
                  </a:ext>
                </a:extLst>
              </a:tr>
              <a:tr h="359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Пресса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563113"/>
                  </a:ext>
                </a:extLst>
              </a:tr>
              <a:tr h="359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ООН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6973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F9FC16-F445-2424-88C5-67AF6FA2AA95}"/>
              </a:ext>
            </a:extLst>
          </p:cNvPr>
          <p:cNvSpPr txBox="1"/>
          <p:nvPr/>
        </p:nvSpPr>
        <p:spPr>
          <a:xfrm>
            <a:off x="486135" y="4532115"/>
            <a:ext cx="747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ra Pro" panose="00000500000000000000" pitchFamily="2" charset="0"/>
              </a:rPr>
              <a:t> * ТВ – доли по инвентарю, остальные медиа – доли по бюджету</a:t>
            </a:r>
          </a:p>
        </p:txBody>
      </p:sp>
      <p:pic>
        <p:nvPicPr>
          <p:cNvPr id="3" name="Рисунок 2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15B1A77-B562-2DFB-54EF-2A19FA96F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16" y="5920931"/>
            <a:ext cx="687303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4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FE8BE7-44CD-4FD5-8905-A01D3156033D}"/>
              </a:ext>
            </a:extLst>
          </p:cNvPr>
          <p:cNvSpPr/>
          <p:nvPr/>
        </p:nvSpPr>
        <p:spPr>
          <a:xfrm>
            <a:off x="0" y="0"/>
            <a:ext cx="398068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>
              <a:latin typeface="Cera Pro" panose="00000500000000000000" pitchFamily="2" charset="0"/>
            </a:endParaRPr>
          </a:p>
          <a:p>
            <a:pPr algn="r"/>
            <a:endParaRPr lang="ru-RU" sz="2800" dirty="0">
              <a:latin typeface="Cera Pro" panose="00000500000000000000" pitchFamily="2" charset="0"/>
            </a:endParaRPr>
          </a:p>
          <a:p>
            <a:pPr algn="r"/>
            <a:r>
              <a:rPr lang="ru-RU" sz="2400" dirty="0">
                <a:latin typeface="Cera Pro" panose="00000500000000000000" pitchFamily="2" charset="0"/>
              </a:rPr>
              <a:t>Общая реакция рынка на ТВ инфляцию на фоне снижения охватов и увеличения </a:t>
            </a:r>
            <a:r>
              <a:rPr lang="en-US" sz="2400" dirty="0">
                <a:latin typeface="Cera Pro" panose="00000500000000000000" pitchFamily="2" charset="0"/>
              </a:rPr>
              <a:t>CPRP</a:t>
            </a:r>
            <a:endParaRPr lang="ru-RU" sz="2400" dirty="0">
              <a:latin typeface="Cera Pro" panose="00000500000000000000" pitchFamily="2" charset="0"/>
            </a:endParaRPr>
          </a:p>
          <a:p>
            <a:pPr algn="r"/>
            <a:endParaRPr lang="ru-RU" sz="2800" dirty="0">
              <a:latin typeface="Cera Pro" panose="00000500000000000000" pitchFamily="2" charset="0"/>
            </a:endParaRPr>
          </a:p>
          <a:p>
            <a:pPr algn="r"/>
            <a:endParaRPr lang="ru-RU" sz="2800" dirty="0">
              <a:latin typeface="Cera Pro" panose="00000500000000000000" pitchFamily="2" charset="0"/>
            </a:endParaRPr>
          </a:p>
          <a:p>
            <a:pPr algn="r"/>
            <a:endParaRPr lang="ru-RU" sz="2800" dirty="0">
              <a:latin typeface="Cera Pro" panose="00000500000000000000" pitchFamily="2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CC77749-660A-4B4D-959A-34DCD2B24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638025"/>
              </p:ext>
            </p:extLst>
          </p:nvPr>
        </p:nvGraphicFramePr>
        <p:xfrm>
          <a:off x="5097600" y="3430500"/>
          <a:ext cx="6024361" cy="268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A YouTube szerepe a médiamixben workshop - Jobbágy Tamás előadása">
            <a:extLst>
              <a:ext uri="{FF2B5EF4-FFF2-40B4-BE49-F238E27FC236}">
                <a16:creationId xmlns:a16="http://schemas.microsoft.com/office/drawing/2014/main" id="{70CEE055-643D-4094-BF8E-1EC7B9B16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7600" y="286793"/>
            <a:ext cx="4499722" cy="25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0689308-DF82-4844-A279-38D65B61CC99}"/>
              </a:ext>
            </a:extLst>
          </p:cNvPr>
          <p:cNvCxnSpPr>
            <a:cxnSpLocks/>
          </p:cNvCxnSpPr>
          <p:nvPr/>
        </p:nvCxnSpPr>
        <p:spPr>
          <a:xfrm>
            <a:off x="8224176" y="2757485"/>
            <a:ext cx="5424" cy="758831"/>
          </a:xfrm>
          <a:prstGeom prst="straightConnector1">
            <a:avLst/>
          </a:prstGeom>
          <a:ln w="730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55E346-E861-4C73-8D83-709653C4BAE0}"/>
              </a:ext>
            </a:extLst>
          </p:cNvPr>
          <p:cNvSpPr txBox="1"/>
          <p:nvPr/>
        </p:nvSpPr>
        <p:spPr>
          <a:xfrm>
            <a:off x="5733571" y="6176583"/>
            <a:ext cx="742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Cera Pro" panose="00000500000000000000" pitchFamily="2" charset="0"/>
              </a:rPr>
              <a:t>Данные ЦАРА – отчет 2019,</a:t>
            </a:r>
            <a:r>
              <a:rPr lang="en-US" sz="900" dirty="0">
                <a:latin typeface="Cera Pro" panose="00000500000000000000" pitchFamily="2" charset="0"/>
              </a:rPr>
              <a:t> </a:t>
            </a:r>
            <a:r>
              <a:rPr lang="ru-RU" sz="900" dirty="0">
                <a:latin typeface="Cera Pro" panose="00000500000000000000" pitchFamily="2" charset="0"/>
              </a:rPr>
              <a:t>интервью </a:t>
            </a:r>
            <a:r>
              <a:rPr lang="ru-RU" sz="900" dirty="0" err="1">
                <a:latin typeface="Cera Pro" panose="00000500000000000000" pitchFamily="2" charset="0"/>
              </a:rPr>
              <a:t>В.Савкова</a:t>
            </a:r>
            <a:r>
              <a:rPr lang="ru-RU" sz="900" dirty="0">
                <a:latin typeface="Cera Pro" panose="00000500000000000000" pitchFamily="2" charset="0"/>
              </a:rPr>
              <a:t>. 2022 год данные ЦАРА и </a:t>
            </a:r>
            <a:r>
              <a:rPr lang="en-US" sz="900" dirty="0">
                <a:latin typeface="Cera Pro" panose="00000500000000000000" pitchFamily="2" charset="0"/>
              </a:rPr>
              <a:t>digital community</a:t>
            </a:r>
            <a:endParaRPr lang="ru-RU" sz="900" dirty="0">
              <a:latin typeface="Cera Pro" panose="00000500000000000000" pitchFamily="2" charset="0"/>
            </a:endParaRPr>
          </a:p>
          <a:p>
            <a:r>
              <a:rPr lang="en-US" sz="900" dirty="0">
                <a:latin typeface="Cera Pro" panose="00000500000000000000" pitchFamily="2" charset="0"/>
              </a:rPr>
              <a:t>* </a:t>
            </a:r>
            <a:r>
              <a:rPr lang="ru-RU" sz="900" dirty="0">
                <a:latin typeface="Cera Pro" panose="00000500000000000000" pitchFamily="2" charset="0"/>
              </a:rPr>
              <a:t>Данные не публиковались, оценка дана на основе доли </a:t>
            </a:r>
            <a:r>
              <a:rPr lang="en-US" sz="900" dirty="0">
                <a:latin typeface="Cera Pro" panose="00000500000000000000" pitchFamily="2" charset="0"/>
              </a:rPr>
              <a:t>OLV </a:t>
            </a:r>
            <a:r>
              <a:rPr lang="ru-RU" sz="900" dirty="0">
                <a:latin typeface="Cera Pro" panose="00000500000000000000" pitchFamily="2" charset="0"/>
              </a:rPr>
              <a:t>47% по результатам 2022 года</a:t>
            </a:r>
          </a:p>
        </p:txBody>
      </p:sp>
      <p:pic>
        <p:nvPicPr>
          <p:cNvPr id="2" name="Рисунок 1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1E639E2-BEFE-B1CE-3ED9-EC60EA129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19" y="312085"/>
            <a:ext cx="687303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FE8BE7-44CD-4FD5-8905-A01D3156033D}"/>
              </a:ext>
            </a:extLst>
          </p:cNvPr>
          <p:cNvSpPr/>
          <p:nvPr/>
        </p:nvSpPr>
        <p:spPr>
          <a:xfrm>
            <a:off x="8506326" y="0"/>
            <a:ext cx="368065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  <a:p>
            <a:pPr algn="ctr"/>
            <a:endParaRPr lang="en-US" sz="2800" dirty="0"/>
          </a:p>
          <a:p>
            <a:r>
              <a:rPr lang="ru-RU" sz="2400" dirty="0">
                <a:latin typeface="Cera Pro" panose="00000500000000000000" pitchFamily="2" charset="0"/>
              </a:rPr>
              <a:t>Глобальные тенденции:</a:t>
            </a:r>
          </a:p>
          <a:p>
            <a:r>
              <a:rPr lang="ru-RU" sz="2400" dirty="0">
                <a:latin typeface="Cera Pro" panose="00000500000000000000" pitchFamily="2" charset="0"/>
              </a:rPr>
              <a:t>Снижение инвестиций в линейное ТВ на фоне роста бюджетов на </a:t>
            </a:r>
            <a:r>
              <a:rPr lang="en-US" sz="2400" dirty="0">
                <a:latin typeface="Cera Pro" panose="00000500000000000000" pitchFamily="2" charset="0"/>
              </a:rPr>
              <a:t>CTV Digital Video</a:t>
            </a:r>
            <a:endParaRPr lang="ru-RU" sz="2400" dirty="0">
              <a:latin typeface="Cera Pro" panose="00000500000000000000" pitchFamily="2" charset="0"/>
            </a:endParaRP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2A1E8-814E-44E8-A025-19B4EE956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37" y="483852"/>
            <a:ext cx="7278541" cy="37958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F32D430-651D-44BC-A1DC-4B717392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37" y="4279722"/>
            <a:ext cx="7140179" cy="24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2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569E0E27-EA8D-4B68-9686-B0ED8C9E4E63}"/>
              </a:ext>
            </a:extLst>
          </p:cNvPr>
          <p:cNvSpPr/>
          <p:nvPr/>
        </p:nvSpPr>
        <p:spPr>
          <a:xfrm>
            <a:off x="5135879" y="459846"/>
            <a:ext cx="5145087" cy="1882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4774D88-6E4F-4886-B29A-72DA1F207199}"/>
              </a:ext>
            </a:extLst>
          </p:cNvPr>
          <p:cNvSpPr/>
          <p:nvPr/>
        </p:nvSpPr>
        <p:spPr>
          <a:xfrm>
            <a:off x="5135880" y="2487612"/>
            <a:ext cx="5145086" cy="1882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F02945A-CB6B-41C9-8DDA-7B06C07F6CCE}"/>
              </a:ext>
            </a:extLst>
          </p:cNvPr>
          <p:cNvSpPr/>
          <p:nvPr/>
        </p:nvSpPr>
        <p:spPr>
          <a:xfrm>
            <a:off x="5135880" y="4515378"/>
            <a:ext cx="5145086" cy="1882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9AB332C-C477-4E76-8FC8-39A25290F15E}"/>
              </a:ext>
            </a:extLst>
          </p:cNvPr>
          <p:cNvSpPr/>
          <p:nvPr/>
        </p:nvSpPr>
        <p:spPr>
          <a:xfrm>
            <a:off x="1598932" y="2317617"/>
            <a:ext cx="2811463" cy="25603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Рост /Сохранение ТВ рынка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113BAFA-F280-4DDB-AD4D-22A1E184FFF5}"/>
              </a:ext>
            </a:extLst>
          </p:cNvPr>
          <p:cNvCxnSpPr>
            <a:cxnSpLocks/>
            <a:stCxn id="14" idx="7"/>
          </p:cNvCxnSpPr>
          <p:nvPr/>
        </p:nvCxnSpPr>
        <p:spPr>
          <a:xfrm flipV="1">
            <a:off x="3998666" y="1914525"/>
            <a:ext cx="1280089" cy="778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A822F7D-62E2-4F2F-A082-12C7F75A559D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3998666" y="4503031"/>
            <a:ext cx="1137214" cy="66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102DF00-ECB5-4FC5-A0DC-C25D60D1C16D}"/>
              </a:ext>
            </a:extLst>
          </p:cNvPr>
          <p:cNvCxnSpPr>
            <a:stCxn id="14" idx="6"/>
          </p:cNvCxnSpPr>
          <p:nvPr/>
        </p:nvCxnSpPr>
        <p:spPr>
          <a:xfrm>
            <a:off x="4410395" y="3597803"/>
            <a:ext cx="725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8AE27F4-20DD-4C60-86BD-0D3EA2152E5F}"/>
              </a:ext>
            </a:extLst>
          </p:cNvPr>
          <p:cNvSpPr txBox="1"/>
          <p:nvPr/>
        </p:nvSpPr>
        <p:spPr>
          <a:xfrm>
            <a:off x="5393055" y="1139623"/>
            <a:ext cx="504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Connected TV / Addressable TV</a:t>
            </a:r>
            <a:endParaRPr lang="ru-RU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8F866C-07A6-45B4-B3EA-2DFF473ACD77}"/>
              </a:ext>
            </a:extLst>
          </p:cNvPr>
          <p:cNvSpPr txBox="1"/>
          <p:nvPr/>
        </p:nvSpPr>
        <p:spPr>
          <a:xfrm>
            <a:off x="5402579" y="3163685"/>
            <a:ext cx="504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Востребованное  спонсорство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6EA952-8D47-475B-A5E8-49D80B0D45E5}"/>
              </a:ext>
            </a:extLst>
          </p:cNvPr>
          <p:cNvSpPr txBox="1"/>
          <p:nvPr/>
        </p:nvSpPr>
        <p:spPr>
          <a:xfrm>
            <a:off x="5412099" y="5187741"/>
            <a:ext cx="504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«Образование» рынка</a:t>
            </a:r>
          </a:p>
        </p:txBody>
      </p:sp>
      <p:pic>
        <p:nvPicPr>
          <p:cNvPr id="2" name="Рисунок 1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88DE916-44B6-6AFC-F30E-D5202C49A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27" y="356317"/>
            <a:ext cx="687303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3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733BCA-8A7E-48A7-AF5D-D8D055785D49}:219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21909</TotalTime>
  <Words>1179</Words>
  <Application>Microsoft Office PowerPoint</Application>
  <PresentationFormat>Широкоэкранный</PresentationFormat>
  <Paragraphs>447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Cera Pro</vt:lpstr>
      <vt:lpstr>Cera Pro Medium</vt:lpstr>
      <vt:lpstr>Times New Roman</vt:lpstr>
      <vt:lpstr>Тема Office</vt:lpstr>
      <vt:lpstr>Факторы развития рекламного рынка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 MARKET OVERVIEW</dc:title>
  <dc:creator>Денис Филенков</dc:creator>
  <cp:lastModifiedBy>Natalya Smelova</cp:lastModifiedBy>
  <cp:revision>38</cp:revision>
  <dcterms:created xsi:type="dcterms:W3CDTF">2024-05-15T12:25:31Z</dcterms:created>
  <dcterms:modified xsi:type="dcterms:W3CDTF">2024-06-12T10:55:26Z</dcterms:modified>
</cp:coreProperties>
</file>