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99" r:id="rId2"/>
    <p:sldId id="300" r:id="rId3"/>
  </p:sldIdLst>
  <p:sldSz cx="12192000" cy="6858000"/>
  <p:notesSz cx="6797675" cy="9925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0F26D"/>
    <a:srgbClr val="548235"/>
    <a:srgbClr val="A9957A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82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234" y="34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932446535987398"/>
          <c:y val="8.9283930486177554E-2"/>
          <c:w val="0.59188538919402844"/>
          <c:h val="0.5369891135406089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   </c:v>
                </c:pt>
              </c:strCache>
            </c:strRef>
          </c:tx>
          <c:spPr>
            <a:solidFill>
              <a:srgbClr val="FF0000">
                <a:alpha val="7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срок расмотрения</c:v>
                </c:pt>
                <c:pt idx="1">
                  <c:v>срок расмотрения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8A-4412-A4A6-785E0C7DC27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  </c:v>
                </c:pt>
              </c:strCache>
            </c:strRef>
          </c:tx>
          <c:spPr>
            <a:solidFill>
              <a:srgbClr val="FFCC00">
                <a:alpha val="69804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срок расмотрения</c:v>
                </c:pt>
                <c:pt idx="1">
                  <c:v>срок расмотрения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8A-4412-A4A6-785E0C7DC27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            </c:v>
                </c:pt>
              </c:strCache>
            </c:strRef>
          </c:tx>
          <c:spPr>
            <a:solidFill>
              <a:schemeClr val="accent6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срок расмотрения</c:v>
                </c:pt>
                <c:pt idx="1">
                  <c:v>срок расмотрения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7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38A-4412-A4A6-785E0C7DC27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661597968"/>
        <c:axId val="1661597136"/>
      </c:barChart>
      <c:catAx>
        <c:axId val="16615979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1661597136"/>
        <c:crosses val="autoZero"/>
        <c:auto val="1"/>
        <c:lblAlgn val="ctr"/>
        <c:lblOffset val="100"/>
        <c:noMultiLvlLbl val="0"/>
      </c:catAx>
      <c:valAx>
        <c:axId val="166159713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1661597968"/>
        <c:crosses val="autoZero"/>
        <c:crossBetween val="between"/>
      </c:valAx>
      <c:spPr>
        <a:noFill/>
        <a:ln cmpd="sng">
          <a:solidFill>
            <a:schemeClr val="bg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29577016735276"/>
          <c:y val="9.6191642183882792E-2"/>
          <c:w val="0.74948731883371911"/>
          <c:h val="0.4725248074769898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  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2.4</c:v>
                </c:pt>
                <c:pt idx="2">
                  <c:v>4.2</c:v>
                </c:pt>
                <c:pt idx="3">
                  <c:v>5.0999999999999996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638-4D94-87D9-E1C7D19730D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 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1.4</c:v>
                </c:pt>
                <c:pt idx="1">
                  <c:v>2.2999999999999998</c:v>
                </c:pt>
                <c:pt idx="2">
                  <c:v>3.7</c:v>
                </c:pt>
                <c:pt idx="3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638-4D94-87D9-E1C7D19730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04652864"/>
        <c:axId val="1804653696"/>
      </c:lineChart>
      <c:catAx>
        <c:axId val="1804652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1804653696"/>
        <c:crosses val="autoZero"/>
        <c:auto val="1"/>
        <c:lblAlgn val="ctr"/>
        <c:lblOffset val="100"/>
        <c:noMultiLvlLbl val="0"/>
      </c:catAx>
      <c:valAx>
        <c:axId val="1804653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1804652864"/>
        <c:crosses val="autoZero"/>
        <c:crossBetween val="between"/>
      </c:valAx>
      <c:spPr>
        <a:noFill/>
        <a:ln cmpd="sng"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K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ofPieChart>
        <c:ofPieType val="bar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C8D8-4C61-AC81-B598B8BAAC1E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8D8-4C61-AC81-B598B8BAAC1E}"/>
              </c:ext>
            </c:extLst>
          </c:dPt>
          <c:cat>
            <c:strRef>
              <c:f>Лист1!$A$2:$A$3</c:f>
              <c:strCache>
                <c:ptCount val="2"/>
                <c:pt idx="0">
                  <c:v>ин.язык</c:v>
                </c:pt>
                <c:pt idx="1">
                  <c:v>гос.язык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D8-4C61-AC81-B598B8BAAC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22"/>
        <c:secondPieSize val="74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K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4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3.3</c:v>
                </c:pt>
                <c:pt idx="1">
                  <c:v>5.5</c:v>
                </c:pt>
                <c:pt idx="2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7F-4583-9B07-D88C0C42793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4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7.4</c:v>
                </c:pt>
                <c:pt idx="1">
                  <c:v>4.2</c:v>
                </c:pt>
                <c:pt idx="2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7F-4583-9B07-D88C0C42793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4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7F-4583-9B07-D88C0C4279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85174640"/>
        <c:axId val="1985181712"/>
      </c:barChart>
      <c:catAx>
        <c:axId val="19851746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85181712"/>
        <c:crosses val="autoZero"/>
        <c:auto val="1"/>
        <c:lblAlgn val="ctr"/>
        <c:lblOffset val="100"/>
        <c:noMultiLvlLbl val="0"/>
      </c:catAx>
      <c:valAx>
        <c:axId val="198518171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985174640"/>
        <c:crosses val="autoZero"/>
        <c:crossBetween val="between"/>
      </c:valAx>
      <c:spPr>
        <a:noFill/>
        <a:ln cmpd="sng">
          <a:solidFill>
            <a:schemeClr val="lt1">
              <a:hueOff val="0"/>
              <a:satOff val="0"/>
              <a:lumOff val="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915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CDC0FF-F172-4928-9485-59F44C366318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DC3F9992-FD0B-4CCB-B27E-69C242F4150F}">
      <dgm:prSet phldrT="[Текст]"/>
      <dgm:spPr/>
      <dgm:t>
        <a:bodyPr/>
        <a:lstStyle/>
        <a:p>
          <a:r>
            <a:rPr lang="ru-RU" b="1" dirty="0" err="1"/>
            <a:t>гос.зак</a:t>
          </a:r>
          <a:endParaRPr lang="ru-KZ" b="1" dirty="0"/>
        </a:p>
      </dgm:t>
    </dgm:pt>
    <dgm:pt modelId="{97096576-20C1-4233-B1F7-3E45A330AFCB}" type="parTrans" cxnId="{BA857D04-3FA9-4585-AB84-EACFB2AEF52F}">
      <dgm:prSet/>
      <dgm:spPr/>
      <dgm:t>
        <a:bodyPr/>
        <a:lstStyle/>
        <a:p>
          <a:endParaRPr lang="ru-KZ"/>
        </a:p>
      </dgm:t>
    </dgm:pt>
    <dgm:pt modelId="{B7920A70-9D12-40E5-9462-C7F201BB157C}" type="sibTrans" cxnId="{BA857D04-3FA9-4585-AB84-EACFB2AEF52F}">
      <dgm:prSet/>
      <dgm:spPr/>
      <dgm:t>
        <a:bodyPr/>
        <a:lstStyle/>
        <a:p>
          <a:endParaRPr lang="ru-KZ"/>
        </a:p>
      </dgm:t>
    </dgm:pt>
    <dgm:pt modelId="{13C06C6B-979D-4A36-B9C1-F9B3CDCFFFB4}">
      <dgm:prSet phldrT="[Текст]"/>
      <dgm:spPr>
        <a:solidFill>
          <a:srgbClr val="00B050"/>
        </a:solidFill>
      </dgm:spPr>
      <dgm:t>
        <a:bodyPr/>
        <a:lstStyle/>
        <a:p>
          <a:r>
            <a:rPr lang="ru-RU" b="1" dirty="0"/>
            <a:t>грант</a:t>
          </a:r>
          <a:endParaRPr lang="ru-KZ" b="1" dirty="0"/>
        </a:p>
      </dgm:t>
    </dgm:pt>
    <dgm:pt modelId="{89A8C078-F5FC-4B38-94C1-B0F60BE93E3E}" type="parTrans" cxnId="{B15CE3C4-07E6-44B4-AA37-65223AC53358}">
      <dgm:prSet/>
      <dgm:spPr/>
      <dgm:t>
        <a:bodyPr/>
        <a:lstStyle/>
        <a:p>
          <a:endParaRPr lang="ru-KZ"/>
        </a:p>
      </dgm:t>
    </dgm:pt>
    <dgm:pt modelId="{53370FFA-37B4-4BAD-BC76-C3B49A9FA1B3}" type="sibTrans" cxnId="{B15CE3C4-07E6-44B4-AA37-65223AC53358}">
      <dgm:prSet/>
      <dgm:spPr/>
      <dgm:t>
        <a:bodyPr/>
        <a:lstStyle/>
        <a:p>
          <a:endParaRPr lang="ru-KZ"/>
        </a:p>
      </dgm:t>
    </dgm:pt>
    <dgm:pt modelId="{86CF64D8-3E83-4731-8232-3D15524032DD}" type="pres">
      <dgm:prSet presAssocID="{5CCDC0FF-F172-4928-9485-59F44C366318}" presName="Name0" presStyleCnt="0">
        <dgm:presLayoutVars>
          <dgm:dir/>
          <dgm:resizeHandles val="exact"/>
        </dgm:presLayoutVars>
      </dgm:prSet>
      <dgm:spPr/>
    </dgm:pt>
    <dgm:pt modelId="{4AA3911B-7C64-4806-83F9-6C9DC4AD6116}" type="pres">
      <dgm:prSet presAssocID="{DC3F9992-FD0B-4CCB-B27E-69C242F4150F}" presName="parTxOnly" presStyleLbl="node1" presStyleIdx="0" presStyleCnt="2">
        <dgm:presLayoutVars>
          <dgm:bulletEnabled val="1"/>
        </dgm:presLayoutVars>
      </dgm:prSet>
      <dgm:spPr/>
    </dgm:pt>
    <dgm:pt modelId="{62B069BF-3F47-4BC3-8B21-4AF2E8C7B527}" type="pres">
      <dgm:prSet presAssocID="{B7920A70-9D12-40E5-9462-C7F201BB157C}" presName="parSpace" presStyleCnt="0"/>
      <dgm:spPr/>
    </dgm:pt>
    <dgm:pt modelId="{1597D000-407B-4C2F-9396-AD6110CEC4D8}" type="pres">
      <dgm:prSet presAssocID="{13C06C6B-979D-4A36-B9C1-F9B3CDCFFFB4}" presName="parTxOnly" presStyleLbl="node1" presStyleIdx="1" presStyleCnt="2">
        <dgm:presLayoutVars>
          <dgm:bulletEnabled val="1"/>
        </dgm:presLayoutVars>
      </dgm:prSet>
      <dgm:spPr/>
    </dgm:pt>
  </dgm:ptLst>
  <dgm:cxnLst>
    <dgm:cxn modelId="{BA857D04-3FA9-4585-AB84-EACFB2AEF52F}" srcId="{5CCDC0FF-F172-4928-9485-59F44C366318}" destId="{DC3F9992-FD0B-4CCB-B27E-69C242F4150F}" srcOrd="0" destOrd="0" parTransId="{97096576-20C1-4233-B1F7-3E45A330AFCB}" sibTransId="{B7920A70-9D12-40E5-9462-C7F201BB157C}"/>
    <dgm:cxn modelId="{0CF15A06-95FD-48CF-A814-FBED54D2727C}" type="presOf" srcId="{13C06C6B-979D-4A36-B9C1-F9B3CDCFFFB4}" destId="{1597D000-407B-4C2F-9396-AD6110CEC4D8}" srcOrd="0" destOrd="0" presId="urn:microsoft.com/office/officeart/2005/8/layout/hChevron3"/>
    <dgm:cxn modelId="{9190BD32-250E-413E-8FD6-B8946046A1DC}" type="presOf" srcId="{5CCDC0FF-F172-4928-9485-59F44C366318}" destId="{86CF64D8-3E83-4731-8232-3D15524032DD}" srcOrd="0" destOrd="0" presId="urn:microsoft.com/office/officeart/2005/8/layout/hChevron3"/>
    <dgm:cxn modelId="{C0F09848-3C8C-453E-8655-05F42958874D}" type="presOf" srcId="{DC3F9992-FD0B-4CCB-B27E-69C242F4150F}" destId="{4AA3911B-7C64-4806-83F9-6C9DC4AD6116}" srcOrd="0" destOrd="0" presId="urn:microsoft.com/office/officeart/2005/8/layout/hChevron3"/>
    <dgm:cxn modelId="{B15CE3C4-07E6-44B4-AA37-65223AC53358}" srcId="{5CCDC0FF-F172-4928-9485-59F44C366318}" destId="{13C06C6B-979D-4A36-B9C1-F9B3CDCFFFB4}" srcOrd="1" destOrd="0" parTransId="{89A8C078-F5FC-4B38-94C1-B0F60BE93E3E}" sibTransId="{53370FFA-37B4-4BAD-BC76-C3B49A9FA1B3}"/>
    <dgm:cxn modelId="{2AF62B6D-B471-428D-8379-C6B92B194963}" type="presParOf" srcId="{86CF64D8-3E83-4731-8232-3D15524032DD}" destId="{4AA3911B-7C64-4806-83F9-6C9DC4AD6116}" srcOrd="0" destOrd="0" presId="urn:microsoft.com/office/officeart/2005/8/layout/hChevron3"/>
    <dgm:cxn modelId="{3A9EB411-5EE9-45DD-A898-4CB966A4B240}" type="presParOf" srcId="{86CF64D8-3E83-4731-8232-3D15524032DD}" destId="{62B069BF-3F47-4BC3-8B21-4AF2E8C7B527}" srcOrd="1" destOrd="0" presId="urn:microsoft.com/office/officeart/2005/8/layout/hChevron3"/>
    <dgm:cxn modelId="{5E3DF34F-4349-4D2A-AF00-0F0675E5C35A}" type="presParOf" srcId="{86CF64D8-3E83-4731-8232-3D15524032DD}" destId="{1597D000-407B-4C2F-9396-AD6110CEC4D8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A3911B-7C64-4806-83F9-6C9DC4AD6116}">
      <dsp:nvSpPr>
        <dsp:cNvPr id="0" name=""/>
        <dsp:cNvSpPr/>
      </dsp:nvSpPr>
      <dsp:spPr>
        <a:xfrm>
          <a:off x="1193" y="788639"/>
          <a:ext cx="847063" cy="33882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 err="1"/>
            <a:t>гос.зак</a:t>
          </a:r>
          <a:endParaRPr lang="ru-KZ" sz="1400" b="1" kern="1200" dirty="0"/>
        </a:p>
      </dsp:txBody>
      <dsp:txXfrm>
        <a:off x="1193" y="788639"/>
        <a:ext cx="762357" cy="338825"/>
      </dsp:txXfrm>
    </dsp:sp>
    <dsp:sp modelId="{1597D000-407B-4C2F-9396-AD6110CEC4D8}">
      <dsp:nvSpPr>
        <dsp:cNvPr id="0" name=""/>
        <dsp:cNvSpPr/>
      </dsp:nvSpPr>
      <dsp:spPr>
        <a:xfrm>
          <a:off x="678843" y="788639"/>
          <a:ext cx="847063" cy="338825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грант</a:t>
          </a:r>
          <a:endParaRPr lang="ru-KZ" sz="1400" b="1" kern="1200" dirty="0"/>
        </a:p>
      </dsp:txBody>
      <dsp:txXfrm>
        <a:off x="848256" y="788639"/>
        <a:ext cx="508238" cy="3388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32D23B-D255-4074-B756-B9E599C940CA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6431"/>
            <a:ext cx="543814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BF8376-BB6A-4D3A-8E35-602C274BB3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720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7EA34-C7FC-4CD8-B00B-0D3538EB2CAE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DF89-C950-4A21-A3E0-F384FE199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118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7EA34-C7FC-4CD8-B00B-0D3538EB2CAE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DF89-C950-4A21-A3E0-F384FE199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037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7EA34-C7FC-4CD8-B00B-0D3538EB2CAE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DF89-C950-4A21-A3E0-F384FE199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186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7EA34-C7FC-4CD8-B00B-0D3538EB2CAE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DF89-C950-4A21-A3E0-F384FE199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122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7EA34-C7FC-4CD8-B00B-0D3538EB2CAE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DF89-C950-4A21-A3E0-F384FE199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342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7EA34-C7FC-4CD8-B00B-0D3538EB2CAE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DF89-C950-4A21-A3E0-F384FE199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118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7EA34-C7FC-4CD8-B00B-0D3538EB2CAE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DF89-C950-4A21-A3E0-F384FE199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85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7EA34-C7FC-4CD8-B00B-0D3538EB2CAE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DF89-C950-4A21-A3E0-F384FE199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288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7EA34-C7FC-4CD8-B00B-0D3538EB2CAE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DF89-C950-4A21-A3E0-F384FE199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659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7EA34-C7FC-4CD8-B00B-0D3538EB2CAE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DF89-C950-4A21-A3E0-F384FE199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644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7EA34-C7FC-4CD8-B00B-0D3538EB2CAE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DF89-C950-4A21-A3E0-F384FE199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506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7EA34-C7FC-4CD8-B00B-0D3538EB2CAE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3DF89-C950-4A21-A3E0-F384FE199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414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image" Target="../media/image2.png"/><Relationship Id="rId3" Type="http://schemas.microsoft.com/office/2007/relationships/hdphoto" Target="../media/hdphoto1.wdp"/><Relationship Id="rId7" Type="http://schemas.openxmlformats.org/officeDocument/2006/relationships/diagramData" Target="../diagrams/data1.xml"/><Relationship Id="rId12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3.xml"/><Relationship Id="rId11" Type="http://schemas.microsoft.com/office/2007/relationships/diagramDrawing" Target="../diagrams/drawing1.xml"/><Relationship Id="rId5" Type="http://schemas.openxmlformats.org/officeDocument/2006/relationships/chart" Target="../charts/chart2.xml"/><Relationship Id="rId10" Type="http://schemas.openxmlformats.org/officeDocument/2006/relationships/diagramColors" Target="../diagrams/colors1.xml"/><Relationship Id="rId4" Type="http://schemas.openxmlformats.org/officeDocument/2006/relationships/chart" Target="../charts/chart1.xml"/><Relationship Id="rId9" Type="http://schemas.openxmlformats.org/officeDocument/2006/relationships/diagramQuickStyle" Target="../diagrams/quickStyle1.xml"/><Relationship Id="rId1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C625BA7-C66C-4014-A765-12F08121241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8"/>
            <a:ext cx="12192000" cy="6858728"/>
          </a:xfrm>
          <a:prstGeom prst="rect">
            <a:avLst/>
          </a:prstGeom>
          <a:solidFill>
            <a:schemeClr val="tx1">
              <a:alpha val="74000"/>
            </a:schemeClr>
          </a:solidFill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E2FA641-3782-44B9-A43B-4F1A0E88BAD4}"/>
              </a:ext>
            </a:extLst>
          </p:cNvPr>
          <p:cNvSpPr/>
          <p:nvPr/>
        </p:nvSpPr>
        <p:spPr>
          <a:xfrm>
            <a:off x="-248480" y="233507"/>
            <a:ext cx="12192000" cy="5355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lvl="1" algn="ctr">
              <a:lnSpc>
                <a:spcPct val="90000"/>
              </a:lnSpc>
              <a:spcBef>
                <a:spcPts val="1000"/>
              </a:spcBef>
              <a:spcAft>
                <a:spcPts val="300"/>
              </a:spcAft>
              <a:buClr>
                <a:srgbClr val="00B0F0"/>
              </a:buClr>
              <a:buSzPct val="150000"/>
            </a:pPr>
            <a:r>
              <a:rPr lang="ru-RU" sz="3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Inter V Extra Bold" panose="02000503000000020004" pitchFamily="2" charset="0"/>
                <a:ea typeface="Inter V Extra Bold" panose="02000503000000020004" pitchFamily="2" charset="0"/>
                <a:cs typeface="Inter V Extra Bold" panose="02000503000000020004" pitchFamily="2" charset="0"/>
              </a:rPr>
              <a:t>       Новеллы законопроекта </a:t>
            </a:r>
            <a:r>
              <a:rPr lang="ru-RU" sz="3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 V Extra Bold" panose="02000503000000020004" pitchFamily="2" charset="0"/>
                <a:ea typeface="Inter V Extra Bold" panose="02000503000000020004" pitchFamily="2" charset="0"/>
                <a:cs typeface="Inter V Extra Bold" panose="02000503000000020004" pitchFamily="2" charset="0"/>
              </a:rPr>
              <a:t>«О масс-медиа»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AEDC02F-D6B1-4708-8995-84E3AFCBB173}"/>
              </a:ext>
            </a:extLst>
          </p:cNvPr>
          <p:cNvSpPr/>
          <p:nvPr/>
        </p:nvSpPr>
        <p:spPr>
          <a:xfrm>
            <a:off x="420664" y="1003273"/>
            <a:ext cx="113506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b="1" dirty="0">
                <a:solidFill>
                  <a:schemeClr val="bg1"/>
                </a:solidFill>
                <a:latin typeface="Inter Medium" panose="02000603000000020004" pitchFamily="50" charset="0"/>
                <a:ea typeface="Inter Medium" panose="02000603000000020004" pitchFamily="50" charset="0"/>
                <a:cs typeface="Inter Medium" panose="02000603000000020004" pitchFamily="50" charset="0"/>
              </a:rPr>
              <a:t>сокращение сроков рассмотрения запросов СМИ с 7 до 5 рабочих дней</a:t>
            </a:r>
            <a:r>
              <a:rPr lang="en-US" sz="1400" b="1" dirty="0">
                <a:solidFill>
                  <a:schemeClr val="bg1"/>
                </a:solidFill>
                <a:latin typeface="Inter Medium" panose="02000603000000020004" pitchFamily="50" charset="0"/>
                <a:ea typeface="Inter Medium" panose="02000603000000020004" pitchFamily="50" charset="0"/>
                <a:cs typeface="Inter Medium" panose="02000603000000020004" pitchFamily="50" charset="0"/>
              </a:rPr>
              <a:t> (</a:t>
            </a:r>
            <a:r>
              <a:rPr lang="kk-KZ" sz="1400" b="1" dirty="0">
                <a:solidFill>
                  <a:schemeClr val="bg1"/>
                </a:solidFill>
                <a:latin typeface="Inter Medium" panose="02000603000000020004" pitchFamily="50" charset="0"/>
                <a:ea typeface="Inter Medium" panose="02000603000000020004" pitchFamily="50" charset="0"/>
                <a:cs typeface="Inter Medium" panose="02000603000000020004" pitchFamily="50" charset="0"/>
              </a:rPr>
              <a:t>при этом законопроектом определены 2 дня для запросов по официальным сообщениям и 3 часа для обязательных сообщений, </a:t>
            </a:r>
            <a:r>
              <a:rPr lang="ru-RU" sz="1400" b="1" dirty="0">
                <a:solidFill>
                  <a:schemeClr val="bg1"/>
                </a:solidFill>
                <a:latin typeface="Inter Medium" panose="02000603000000020004" pitchFamily="50" charset="0"/>
                <a:ea typeface="Inter Medium" panose="02000603000000020004" pitchFamily="50" charset="0"/>
                <a:cs typeface="Inter Medium" panose="02000603000000020004" pitchFamily="50" charset="0"/>
              </a:rPr>
              <a:t>при нарушении условий жизнедеятельности населения</a:t>
            </a:r>
            <a:r>
              <a:rPr lang="en-US" sz="1400" b="1" dirty="0">
                <a:solidFill>
                  <a:schemeClr val="bg1"/>
                </a:solidFill>
                <a:latin typeface="Inter Medium" panose="02000603000000020004" pitchFamily="50" charset="0"/>
                <a:ea typeface="Inter Medium" panose="02000603000000020004" pitchFamily="50" charset="0"/>
                <a:cs typeface="Inter Medium" panose="02000603000000020004" pitchFamily="50" charset="0"/>
              </a:rPr>
              <a:t>)</a:t>
            </a:r>
            <a:endParaRPr lang="ru-RU" sz="1400" b="1" dirty="0">
              <a:solidFill>
                <a:schemeClr val="bg1"/>
              </a:solidFill>
              <a:latin typeface="Inter Medium" panose="02000603000000020004" pitchFamily="50" charset="0"/>
              <a:ea typeface="Inter Medium" panose="02000603000000020004" pitchFamily="50" charset="0"/>
              <a:cs typeface="Inter Medium" panose="02000603000000020004" pitchFamily="50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C54AAC1-269A-4D9A-84CC-8BA0A18E66D3}"/>
              </a:ext>
            </a:extLst>
          </p:cNvPr>
          <p:cNvSpPr/>
          <p:nvPr/>
        </p:nvSpPr>
        <p:spPr>
          <a:xfrm>
            <a:off x="420665" y="1792251"/>
            <a:ext cx="93116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b="1" dirty="0">
                <a:solidFill>
                  <a:schemeClr val="bg1"/>
                </a:solidFill>
                <a:latin typeface="Inter Medium" panose="02000603000000020004" pitchFamily="50" charset="0"/>
                <a:ea typeface="Inter Medium" panose="02000603000000020004" pitchFamily="50" charset="0"/>
                <a:cs typeface="Inter Medium" panose="02000603000000020004" pitchFamily="50" charset="0"/>
              </a:rPr>
              <a:t>переход от государственного информационного заказа на грантовое финансирование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0DDEB09-BF64-45A5-9524-DA910002E5B3}"/>
              </a:ext>
            </a:extLst>
          </p:cNvPr>
          <p:cNvSpPr/>
          <p:nvPr/>
        </p:nvSpPr>
        <p:spPr>
          <a:xfrm>
            <a:off x="420665" y="2137988"/>
            <a:ext cx="91154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b="1" dirty="0">
                <a:solidFill>
                  <a:schemeClr val="bg1"/>
                </a:solidFill>
                <a:latin typeface="Inter Medium" panose="02000603000000020004" pitchFamily="50" charset="0"/>
                <a:ea typeface="Inter Medium" panose="02000603000000020004" pitchFamily="50" charset="0"/>
                <a:cs typeface="Inter Medium" panose="02000603000000020004" pitchFamily="50" charset="0"/>
              </a:rPr>
              <a:t>субсидирование отечественных операторов телерадиовещания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AB08A1-9E02-443E-B1E9-B2E2C161117C}"/>
              </a:ext>
            </a:extLst>
          </p:cNvPr>
          <p:cNvSpPr txBox="1"/>
          <p:nvPr/>
        </p:nvSpPr>
        <p:spPr>
          <a:xfrm>
            <a:off x="420664" y="2552331"/>
            <a:ext cx="111871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KZ" sz="1400" b="1" dirty="0">
                <a:solidFill>
                  <a:schemeClr val="bg1"/>
                </a:solidFill>
                <a:latin typeface="Inter Medium" panose="02000603000000020004" pitchFamily="50" charset="0"/>
                <a:ea typeface="Inter Medium" panose="02000603000000020004" pitchFamily="50" charset="0"/>
                <a:cs typeface="Inter Medium" panose="02000603000000020004" pitchFamily="50" charset="0"/>
              </a:rPr>
              <a:t>увеличение еженедельного объема теле-, радиопрограмм на государственном языке с 50% до 60% поэтапный переход по 5% ежегодно (с 2025 года 55%, с 2027 года 60%)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7B53996F-6818-41B2-9272-A44EF238A74F}"/>
              </a:ext>
            </a:extLst>
          </p:cNvPr>
          <p:cNvSpPr/>
          <p:nvPr/>
        </p:nvSpPr>
        <p:spPr>
          <a:xfrm>
            <a:off x="420665" y="3131531"/>
            <a:ext cx="1135067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b="1" dirty="0">
                <a:solidFill>
                  <a:schemeClr val="bg1"/>
                </a:solidFill>
                <a:latin typeface="Inter Medium" panose="02000603000000020004" pitchFamily="50" charset="0"/>
                <a:ea typeface="Inter Medium" panose="02000603000000020004" pitchFamily="50" charset="0"/>
                <a:cs typeface="Inter Medium" panose="02000603000000020004" pitchFamily="50" charset="0"/>
              </a:rPr>
              <a:t>Собственники иностранных теле-, радиоканалов обязаны обеспечивать трансляцию отечественных теле-, радиопрограмм в еженедельном объеме вещания иностранного теле-, радиоканала в размере не менее десяти процентов от общего объема теле-, радиопрограмм с обновлением один раз в три месяца и (или) согласно таких же требований обеспечивают перевод транслируемых теле-, радиопрограмм образовательного, культурно-просветительского, спортивно-развлекательного и досугового характера на государственный язык. 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084EF99-C438-4AA8-BD90-293EF2336F42}"/>
              </a:ext>
            </a:extLst>
          </p:cNvPr>
          <p:cNvSpPr/>
          <p:nvPr/>
        </p:nvSpPr>
        <p:spPr>
          <a:xfrm>
            <a:off x="2621677" y="4691660"/>
            <a:ext cx="6451686" cy="5355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lvl="1" algn="ctr">
              <a:lnSpc>
                <a:spcPct val="90000"/>
              </a:lnSpc>
              <a:spcBef>
                <a:spcPts val="1000"/>
              </a:spcBef>
              <a:spcAft>
                <a:spcPts val="300"/>
              </a:spcAft>
              <a:buClr>
                <a:srgbClr val="00B0F0"/>
              </a:buClr>
              <a:buSzPct val="150000"/>
            </a:pPr>
            <a:r>
              <a:rPr lang="ru-RU" sz="3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Inter V Extra Bold" panose="02000503000000020004" pitchFamily="2" charset="0"/>
                <a:ea typeface="Inter V Extra Bold" panose="02000503000000020004" pitchFamily="2" charset="0"/>
                <a:cs typeface="Inter V Extra Bold" panose="02000503000000020004" pitchFamily="2" charset="0"/>
              </a:rPr>
              <a:t>       Реклама игорного бизнеса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6CB20062-9623-4F68-BFAF-C08E827FB3B2}"/>
              </a:ext>
            </a:extLst>
          </p:cNvPr>
          <p:cNvSpPr/>
          <p:nvPr/>
        </p:nvSpPr>
        <p:spPr>
          <a:xfrm>
            <a:off x="499703" y="5290714"/>
            <a:ext cx="111925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Inter Medium" panose="02000603000000020004" pitchFamily="50" charset="0"/>
                <a:ea typeface="Inter Medium" panose="02000603000000020004" pitchFamily="50" charset="0"/>
                <a:cs typeface="Inter Medium" panose="02000603000000020004" pitchFamily="50" charset="0"/>
              </a:rPr>
              <a:t>В проекте закона комплекс мер по ограничению массовой рекламы букмекерских контор и тотализаторов.</a:t>
            </a:r>
            <a:endParaRPr lang="ru-KZ" sz="1400" b="1" dirty="0">
              <a:solidFill>
                <a:schemeClr val="bg1"/>
              </a:solidFill>
              <a:latin typeface="Inter Medium" panose="02000603000000020004" pitchFamily="50" charset="0"/>
              <a:ea typeface="Inter Medium" panose="02000603000000020004" pitchFamily="50" charset="0"/>
              <a:cs typeface="Inter Medium" panose="02000603000000020004" pitchFamily="50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66BE7568-0D69-4118-8EC8-47BBCCCE68EA}"/>
              </a:ext>
            </a:extLst>
          </p:cNvPr>
          <p:cNvSpPr/>
          <p:nvPr/>
        </p:nvSpPr>
        <p:spPr>
          <a:xfrm>
            <a:off x="420664" y="5648189"/>
            <a:ext cx="111925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Inter Medium" panose="02000603000000020004" pitchFamily="50" charset="0"/>
                <a:ea typeface="Inter Medium" panose="02000603000000020004" pitchFamily="50" charset="0"/>
                <a:cs typeface="Inter Medium" panose="02000603000000020004" pitchFamily="50" charset="0"/>
              </a:rPr>
              <a:t>Законопроект предусматривает исключение для телеканалов спортивной тематической направленности и (или) при трансляции международных спортивных соревнований </a:t>
            </a:r>
            <a:endParaRPr lang="ru-KZ" sz="1400" b="1" dirty="0">
              <a:solidFill>
                <a:schemeClr val="bg1"/>
              </a:solidFill>
              <a:latin typeface="Inter Medium" panose="02000603000000020004" pitchFamily="50" charset="0"/>
              <a:ea typeface="Inter Medium" panose="02000603000000020004" pitchFamily="50" charset="0"/>
              <a:cs typeface="Inter Medium" panose="020006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25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6" grpId="0"/>
      <p:bldP spid="17" grpId="0"/>
      <p:bldP spid="18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C625BA7-C66C-4014-A765-12F08121241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8"/>
            <a:ext cx="12192000" cy="6858728"/>
          </a:xfrm>
          <a:prstGeom prst="rect">
            <a:avLst/>
          </a:prstGeom>
          <a:solidFill>
            <a:schemeClr val="tx1">
              <a:alpha val="74000"/>
            </a:schemeClr>
          </a:solidFill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E2FA641-3782-44B9-A43B-4F1A0E88BAD4}"/>
              </a:ext>
            </a:extLst>
          </p:cNvPr>
          <p:cNvSpPr/>
          <p:nvPr/>
        </p:nvSpPr>
        <p:spPr>
          <a:xfrm>
            <a:off x="-282036" y="141228"/>
            <a:ext cx="12192000" cy="4247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lvl="1" algn="ctr">
              <a:lnSpc>
                <a:spcPct val="90000"/>
              </a:lnSpc>
              <a:spcBef>
                <a:spcPts val="1000"/>
              </a:spcBef>
              <a:spcAft>
                <a:spcPts val="300"/>
              </a:spcAft>
              <a:buClr>
                <a:srgbClr val="00B0F0"/>
              </a:buClr>
              <a:buSzPct val="150000"/>
            </a:pPr>
            <a:r>
              <a:rPr lang="ru-RU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Inter V Extra Bold" panose="02000503000000020004" pitchFamily="2" charset="0"/>
                <a:ea typeface="Inter V Extra Bold" panose="02000503000000020004" pitchFamily="2" charset="0"/>
                <a:cs typeface="Inter V Extra Bold" panose="02000503000000020004" pitchFamily="2" charset="0"/>
              </a:rPr>
              <a:t>       Новеллы законопроекта </a:t>
            </a:r>
            <a:r>
              <a:rPr lang="ru-RU" sz="2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 V Extra Bold" panose="02000503000000020004" pitchFamily="2" charset="0"/>
                <a:ea typeface="Inter V Extra Bold" panose="02000503000000020004" pitchFamily="2" charset="0"/>
                <a:cs typeface="Inter V Extra Bold" panose="02000503000000020004" pitchFamily="2" charset="0"/>
              </a:rPr>
              <a:t>«О масс-медиа»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AEDC02F-D6B1-4708-8995-84E3AFCBB173}"/>
              </a:ext>
            </a:extLst>
          </p:cNvPr>
          <p:cNvSpPr/>
          <p:nvPr/>
        </p:nvSpPr>
        <p:spPr>
          <a:xfrm>
            <a:off x="46601" y="2211047"/>
            <a:ext cx="2683637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Inter Medium" panose="02000603000000020004" pitchFamily="50" charset="0"/>
                <a:ea typeface="Inter Medium" panose="02000603000000020004" pitchFamily="50" charset="0"/>
                <a:cs typeface="Inter Medium" panose="02000603000000020004" pitchFamily="50" charset="0"/>
              </a:rPr>
              <a:t>сокращение сроков рассмотрения запросов СМИ с 7 до 5 рабочих дней</a:t>
            </a:r>
            <a:r>
              <a:rPr lang="en-US" sz="1100" b="1" dirty="0">
                <a:solidFill>
                  <a:schemeClr val="bg1"/>
                </a:solidFill>
                <a:latin typeface="Inter Medium" panose="02000603000000020004" pitchFamily="50" charset="0"/>
                <a:ea typeface="Inter Medium" panose="02000603000000020004" pitchFamily="50" charset="0"/>
                <a:cs typeface="Inter Medium" panose="02000603000000020004" pitchFamily="50" charset="0"/>
              </a:rPr>
              <a:t> (</a:t>
            </a:r>
            <a:r>
              <a:rPr lang="kk-KZ" sz="1100" b="1" dirty="0">
                <a:solidFill>
                  <a:schemeClr val="bg1"/>
                </a:solidFill>
                <a:latin typeface="Inter Medium" panose="02000603000000020004" pitchFamily="50" charset="0"/>
                <a:ea typeface="Inter Medium" panose="02000603000000020004" pitchFamily="50" charset="0"/>
                <a:cs typeface="Inter Medium" panose="02000603000000020004" pitchFamily="50" charset="0"/>
              </a:rPr>
              <a:t>при этом законопроектом определены 2 дня для запросов по официальным сообщениям и 3 часа для обязательных сообщений, </a:t>
            </a:r>
            <a:r>
              <a:rPr lang="ru-RU" sz="1100" b="1" dirty="0">
                <a:solidFill>
                  <a:schemeClr val="bg1"/>
                </a:solidFill>
                <a:latin typeface="Inter Medium" panose="02000603000000020004" pitchFamily="50" charset="0"/>
                <a:ea typeface="Inter Medium" panose="02000603000000020004" pitchFamily="50" charset="0"/>
                <a:cs typeface="Inter Medium" panose="02000603000000020004" pitchFamily="50" charset="0"/>
              </a:rPr>
              <a:t>при нарушении условий жизнедеятельности населения</a:t>
            </a:r>
            <a:r>
              <a:rPr lang="en-US" sz="1100" b="1" dirty="0">
                <a:solidFill>
                  <a:schemeClr val="bg1"/>
                </a:solidFill>
                <a:latin typeface="Inter Medium" panose="02000603000000020004" pitchFamily="50" charset="0"/>
                <a:ea typeface="Inter Medium" panose="02000603000000020004" pitchFamily="50" charset="0"/>
                <a:cs typeface="Inter Medium" panose="02000603000000020004" pitchFamily="50" charset="0"/>
              </a:rPr>
              <a:t>)</a:t>
            </a:r>
            <a:endParaRPr lang="ru-RU" sz="1100" b="1" dirty="0">
              <a:solidFill>
                <a:schemeClr val="bg1"/>
              </a:solidFill>
              <a:latin typeface="Inter Medium" panose="02000603000000020004" pitchFamily="50" charset="0"/>
              <a:ea typeface="Inter Medium" panose="02000603000000020004" pitchFamily="50" charset="0"/>
              <a:cs typeface="Inter Medium" panose="02000603000000020004" pitchFamily="50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C54AAC1-269A-4D9A-84CC-8BA0A18E66D3}"/>
              </a:ext>
            </a:extLst>
          </p:cNvPr>
          <p:cNvSpPr/>
          <p:nvPr/>
        </p:nvSpPr>
        <p:spPr>
          <a:xfrm>
            <a:off x="2776840" y="2194345"/>
            <a:ext cx="18836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Inter Medium" panose="02000603000000020004" pitchFamily="50" charset="0"/>
                <a:ea typeface="Inter Medium" panose="02000603000000020004" pitchFamily="50" charset="0"/>
                <a:cs typeface="Inter Medium" panose="02000603000000020004" pitchFamily="50" charset="0"/>
              </a:rPr>
              <a:t>переход от государственного информационного заказа на грантовое финансирование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0DDEB09-BF64-45A5-9524-DA910002E5B3}"/>
              </a:ext>
            </a:extLst>
          </p:cNvPr>
          <p:cNvSpPr/>
          <p:nvPr/>
        </p:nvSpPr>
        <p:spPr>
          <a:xfrm>
            <a:off x="4552183" y="2175376"/>
            <a:ext cx="18275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Inter Medium" panose="02000603000000020004" pitchFamily="50" charset="0"/>
                <a:ea typeface="Inter Medium" panose="02000603000000020004" pitchFamily="50" charset="0"/>
                <a:cs typeface="Inter Medium" panose="02000603000000020004" pitchFamily="50" charset="0"/>
              </a:rPr>
              <a:t>субсидирование отечественных операторов телерадиовещания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AB08A1-9E02-443E-B1E9-B2E2C161117C}"/>
              </a:ext>
            </a:extLst>
          </p:cNvPr>
          <p:cNvSpPr txBox="1"/>
          <p:nvPr/>
        </p:nvSpPr>
        <p:spPr>
          <a:xfrm>
            <a:off x="6290155" y="2199087"/>
            <a:ext cx="2366084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KZ" sz="1100" b="1" dirty="0">
                <a:solidFill>
                  <a:schemeClr val="bg1"/>
                </a:solidFill>
                <a:latin typeface="Inter Medium" panose="02000603000000020004" pitchFamily="50" charset="0"/>
                <a:ea typeface="Inter Medium" panose="02000603000000020004" pitchFamily="50" charset="0"/>
                <a:cs typeface="Inter Medium" panose="02000603000000020004" pitchFamily="50" charset="0"/>
              </a:rPr>
              <a:t>увеличение еженедельного объема теле-, радиопрограмм на государственном языке с 50% до 60% поэтапный переход по 5% ежегодно (с 2025 года 55%, с 2027 года 60%)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7B53996F-6818-41B2-9272-A44EF238A74F}"/>
              </a:ext>
            </a:extLst>
          </p:cNvPr>
          <p:cNvSpPr/>
          <p:nvPr/>
        </p:nvSpPr>
        <p:spPr>
          <a:xfrm>
            <a:off x="8656239" y="2194345"/>
            <a:ext cx="3438467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Inter Medium" panose="02000603000000020004" pitchFamily="50" charset="0"/>
                <a:ea typeface="Inter Medium" panose="02000603000000020004" pitchFamily="50" charset="0"/>
                <a:cs typeface="Inter Medium" panose="02000603000000020004" pitchFamily="50" charset="0"/>
              </a:rPr>
              <a:t>собственники иностранных теле-, радиоканалов обязаны обеспечивать трансляцию отечественных теле-, радиопрограмм в еженедельном объеме вещания иностранного теле-, радиоканала в размере не менее десяти процентов от общего объема теле-, радиопрограмм с обновлением один раз в три месяца и (или) согласно таких же требований обеспечивают перевод транслируемых теле-, радиопрограмм образовательного, культурно-просветительского, спортивно-развлекательного и досугового характера на государственный язык</a:t>
            </a:r>
          </a:p>
        </p:txBody>
      </p:sp>
      <p:graphicFrame>
        <p:nvGraphicFramePr>
          <p:cNvPr id="30" name="Диаграмма 29">
            <a:extLst>
              <a:ext uri="{FF2B5EF4-FFF2-40B4-BE49-F238E27FC236}">
                <a16:creationId xmlns:a16="http://schemas.microsoft.com/office/drawing/2014/main" id="{B6EF534A-4C16-43F2-B400-AB6793A1F2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3602520"/>
              </p:ext>
            </p:extLst>
          </p:nvPr>
        </p:nvGraphicFramePr>
        <p:xfrm>
          <a:off x="43639" y="649233"/>
          <a:ext cx="2582251" cy="1731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3" name="Диаграмма 32">
            <a:extLst>
              <a:ext uri="{FF2B5EF4-FFF2-40B4-BE49-F238E27FC236}">
                <a16:creationId xmlns:a16="http://schemas.microsoft.com/office/drawing/2014/main" id="{D7688444-951C-458F-8FA3-8302028675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6463094"/>
              </p:ext>
            </p:extLst>
          </p:nvPr>
        </p:nvGraphicFramePr>
        <p:xfrm>
          <a:off x="6392867" y="661901"/>
          <a:ext cx="2112424" cy="1624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0" name="Диаграмма 39">
            <a:extLst>
              <a:ext uri="{FF2B5EF4-FFF2-40B4-BE49-F238E27FC236}">
                <a16:creationId xmlns:a16="http://schemas.microsoft.com/office/drawing/2014/main" id="{5E9DD71B-C11F-4F63-90A6-4AECF75486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8010177"/>
              </p:ext>
            </p:extLst>
          </p:nvPr>
        </p:nvGraphicFramePr>
        <p:xfrm>
          <a:off x="8807189" y="649233"/>
          <a:ext cx="2744110" cy="1545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3" name="TextBox 42">
            <a:extLst>
              <a:ext uri="{FF2B5EF4-FFF2-40B4-BE49-F238E27FC236}">
                <a16:creationId xmlns:a16="http://schemas.microsoft.com/office/drawing/2014/main" id="{F816307C-1D4A-4A44-8E62-A169CCBAC46B}"/>
              </a:ext>
            </a:extLst>
          </p:cNvPr>
          <p:cNvSpPr txBox="1"/>
          <p:nvPr/>
        </p:nvSpPr>
        <p:spPr>
          <a:xfrm>
            <a:off x="9339773" y="1080726"/>
            <a:ext cx="6719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100%</a:t>
            </a:r>
            <a:endParaRPr lang="ru-KZ" sz="1400" b="1" dirty="0">
              <a:solidFill>
                <a:schemeClr val="bg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9450625-2D0D-4A69-9F7C-7D019086909F}"/>
              </a:ext>
            </a:extLst>
          </p:cNvPr>
          <p:cNvSpPr txBox="1"/>
          <p:nvPr/>
        </p:nvSpPr>
        <p:spPr>
          <a:xfrm>
            <a:off x="10544330" y="1080726"/>
            <a:ext cx="6719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10%</a:t>
            </a:r>
            <a:endParaRPr lang="ru-KZ" sz="1400" b="1" dirty="0">
              <a:solidFill>
                <a:schemeClr val="bg1"/>
              </a:solidFill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EC0FA73E-F4D5-47E1-8E6F-D6B5F09642F1}"/>
              </a:ext>
            </a:extLst>
          </p:cNvPr>
          <p:cNvSpPr/>
          <p:nvPr/>
        </p:nvSpPr>
        <p:spPr>
          <a:xfrm>
            <a:off x="2437134" y="4699765"/>
            <a:ext cx="6451686" cy="5355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lvl="1" algn="ctr">
              <a:lnSpc>
                <a:spcPct val="90000"/>
              </a:lnSpc>
              <a:spcBef>
                <a:spcPts val="1000"/>
              </a:spcBef>
              <a:spcAft>
                <a:spcPts val="300"/>
              </a:spcAft>
              <a:buClr>
                <a:srgbClr val="00B0F0"/>
              </a:buClr>
              <a:buSzPct val="150000"/>
            </a:pPr>
            <a:r>
              <a:rPr lang="ru-RU" sz="3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Inter V Extra Bold" panose="02000503000000020004" pitchFamily="2" charset="0"/>
                <a:ea typeface="Inter V Extra Bold" panose="02000503000000020004" pitchFamily="2" charset="0"/>
                <a:cs typeface="Inter V Extra Bold" panose="02000503000000020004" pitchFamily="2" charset="0"/>
              </a:rPr>
              <a:t>       Реклама игорного бизнеса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09891635-A214-4B1E-80E4-9F441311586E}"/>
              </a:ext>
            </a:extLst>
          </p:cNvPr>
          <p:cNvSpPr/>
          <p:nvPr/>
        </p:nvSpPr>
        <p:spPr>
          <a:xfrm>
            <a:off x="315160" y="5298819"/>
            <a:ext cx="111925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Inter Medium" panose="02000603000000020004" pitchFamily="50" charset="0"/>
                <a:ea typeface="Inter Medium" panose="02000603000000020004" pitchFamily="50" charset="0"/>
                <a:cs typeface="Inter Medium" panose="02000603000000020004" pitchFamily="50" charset="0"/>
              </a:rPr>
              <a:t>В проекте закона комплекс мер по ограничению массовой рекламы букмекерских контор и тотализаторов</a:t>
            </a:r>
            <a:endParaRPr lang="ru-KZ" sz="1400" b="1" dirty="0">
              <a:solidFill>
                <a:schemeClr val="bg1"/>
              </a:solidFill>
              <a:latin typeface="Inter Medium" panose="02000603000000020004" pitchFamily="50" charset="0"/>
              <a:ea typeface="Inter Medium" panose="02000603000000020004" pitchFamily="50" charset="0"/>
              <a:cs typeface="Inter Medium" panose="02000603000000020004" pitchFamily="50" charset="0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27EB0E2F-D66C-4B52-835A-83E2BE7369DE}"/>
              </a:ext>
            </a:extLst>
          </p:cNvPr>
          <p:cNvSpPr/>
          <p:nvPr/>
        </p:nvSpPr>
        <p:spPr>
          <a:xfrm>
            <a:off x="236121" y="5656294"/>
            <a:ext cx="111925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Inter Medium" panose="02000603000000020004" pitchFamily="50" charset="0"/>
                <a:ea typeface="Inter Medium" panose="02000603000000020004" pitchFamily="50" charset="0"/>
                <a:cs typeface="Inter Medium" panose="02000603000000020004" pitchFamily="50" charset="0"/>
              </a:rPr>
              <a:t>Законопроект предусматривает исключение для телеканалов спортивной тематической направленности и (или) при трансляции международных спортивных соревнований </a:t>
            </a:r>
            <a:endParaRPr lang="ru-KZ" sz="1400" b="1" dirty="0">
              <a:solidFill>
                <a:schemeClr val="bg1"/>
              </a:solidFill>
              <a:latin typeface="Inter Medium" panose="02000603000000020004" pitchFamily="50" charset="0"/>
              <a:ea typeface="Inter Medium" panose="02000603000000020004" pitchFamily="50" charset="0"/>
              <a:cs typeface="Inter Medium" panose="02000603000000020004" pitchFamily="50" charset="0"/>
            </a:endParaRPr>
          </a:p>
        </p:txBody>
      </p:sp>
      <p:graphicFrame>
        <p:nvGraphicFramePr>
          <p:cNvPr id="52" name="Схема 51">
            <a:extLst>
              <a:ext uri="{FF2B5EF4-FFF2-40B4-BE49-F238E27FC236}">
                <a16:creationId xmlns:a16="http://schemas.microsoft.com/office/drawing/2014/main" id="{461FFDD8-ABB5-418D-9F43-05CC5C1954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9260172"/>
              </p:ext>
            </p:extLst>
          </p:nvPr>
        </p:nvGraphicFramePr>
        <p:xfrm>
          <a:off x="2827533" y="780442"/>
          <a:ext cx="1527100" cy="1916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58" name="Диаграмма 57">
            <a:extLst>
              <a:ext uri="{FF2B5EF4-FFF2-40B4-BE49-F238E27FC236}">
                <a16:creationId xmlns:a16="http://schemas.microsoft.com/office/drawing/2014/main" id="{B913A67B-5EF8-4DFC-8E1F-9884CEED72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1382308"/>
              </p:ext>
            </p:extLst>
          </p:nvPr>
        </p:nvGraphicFramePr>
        <p:xfrm>
          <a:off x="4367739" y="685618"/>
          <a:ext cx="1827578" cy="1416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44CA37A1-F204-4A67-9D00-7E2CFA5FBED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916" y="787160"/>
            <a:ext cx="728699" cy="728699"/>
          </a:xfrm>
          <a:prstGeom prst="rect">
            <a:avLst/>
          </a:prstGeom>
          <a:noFill/>
          <a:ln w="6350">
            <a:noFill/>
          </a:ln>
        </p:spPr>
      </p:pic>
    </p:spTree>
    <p:extLst>
      <p:ext uri="{BB962C8B-B14F-4D97-AF65-F5344CB8AC3E}">
        <p14:creationId xmlns:p14="http://schemas.microsoft.com/office/powerpoint/2010/main" val="63764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6" grpId="0"/>
      <p:bldP spid="17" grpId="0"/>
      <p:bldGraphic spid="30" grpId="0">
        <p:bldAsOne/>
      </p:bldGraphic>
      <p:bldGraphic spid="33" grpId="0">
        <p:bldAsOne/>
      </p:bldGraphic>
      <p:bldGraphic spid="40" grpId="0">
        <p:bldAsOne/>
      </p:bldGraphic>
      <p:bldP spid="43" grpId="0"/>
      <p:bldP spid="44" grpId="0"/>
      <p:bldP spid="45" grpId="0"/>
      <p:bldP spid="46" grpId="0"/>
      <p:bldP spid="47" grpId="0"/>
      <p:bldGraphic spid="52" grpId="0">
        <p:bldAsOne/>
      </p:bldGraphic>
      <p:bldGraphic spid="58" grpId="0">
        <p:bldAsOne/>
      </p:bldGraphic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2937</TotalTime>
  <Words>380</Words>
  <Application>Microsoft Office PowerPoint</Application>
  <PresentationFormat>Широкоэкранный</PresentationFormat>
  <Paragraphs>22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Inter Medium</vt:lpstr>
      <vt:lpstr>Inter V Extra Bold</vt:lpstr>
      <vt:lpstr>Wingdings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Ernur</dc:creator>
  <cp:lastModifiedBy>work</cp:lastModifiedBy>
  <cp:revision>166</cp:revision>
  <cp:lastPrinted>2024-02-27T08:04:34Z</cp:lastPrinted>
  <dcterms:created xsi:type="dcterms:W3CDTF">2022-09-03T14:46:18Z</dcterms:created>
  <dcterms:modified xsi:type="dcterms:W3CDTF">2024-06-13T06:09:22Z</dcterms:modified>
</cp:coreProperties>
</file>