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Eastman Pack Bold" charset="1" panose="00000800000000000000"/>
      <p:regular r:id="rId18"/>
    </p:embeddedFont>
    <p:embeddedFont>
      <p:font typeface="Eastman Grotesque Bold" charset="1" panose="00000800000000000000"/>
      <p:regular r:id="rId19"/>
    </p:embeddedFont>
    <p:embeddedFont>
      <p:font typeface="Eastman Grotesque" charset="1" panose="00000500000000000000"/>
      <p:regular r:id="rId20"/>
    </p:embeddedFont>
    <p:embeddedFont>
      <p:font typeface="Eastman Pack" charset="1" panose="000005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jpe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Relationship Id="rId3" Target="../media/image27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 flipV="true">
            <a:off x="7465212" y="0"/>
            <a:ext cx="0" cy="10287000"/>
          </a:xfrm>
          <a:prstGeom prst="line">
            <a:avLst/>
          </a:prstGeom>
          <a:ln cap="flat" w="190500">
            <a:solidFill>
              <a:srgbClr val="82C2E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7369962" cy="10287000"/>
          </a:xfrm>
          <a:custGeom>
            <a:avLst/>
            <a:gdLst/>
            <a:ahLst/>
            <a:cxnLst/>
            <a:rect r="r" b="b" t="t" l="l"/>
            <a:pathLst>
              <a:path h="10287000" w="7369962">
                <a:moveTo>
                  <a:pt x="0" y="0"/>
                </a:moveTo>
                <a:lnTo>
                  <a:pt x="7369962" y="0"/>
                </a:lnTo>
                <a:lnTo>
                  <a:pt x="73699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 l="-42900" t="0" r="-43516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8490203" y="4122753"/>
            <a:ext cx="8769097" cy="2861848"/>
            <a:chOff x="0" y="0"/>
            <a:chExt cx="11692130" cy="381579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790272"/>
              <a:ext cx="11692130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0"/>
                </a:lnSpc>
              </a:pPr>
            </a:p>
            <a:p>
              <a:pPr algn="ctr">
                <a:lnSpc>
                  <a:spcPts val="3000"/>
                </a:lnSpc>
              </a:pPr>
              <a:r>
                <a:rPr lang="en-US" b="true" sz="2500" spc="250">
                  <a:solidFill>
                    <a:srgbClr val="C1DDEE"/>
                  </a:solidFill>
                  <a:latin typeface="Eastman Pack Bold"/>
                  <a:ea typeface="Eastman Pack Bold"/>
                  <a:cs typeface="Eastman Pack Bold"/>
                  <a:sym typeface="Eastman Pack Bold"/>
                </a:rPr>
                <a:t>АНАЛИЗ АУДИТОРИИ ЗА 2022-2024 ГОДЫ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19050"/>
              <a:ext cx="11692130" cy="2381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60"/>
                </a:lnSpc>
              </a:pPr>
              <a:r>
                <a:rPr lang="en-US" b="true" sz="5800">
                  <a:solidFill>
                    <a:srgbClr val="FFFFFF"/>
                  </a:solidFill>
                  <a:latin typeface="Eastman Pack Bold"/>
                  <a:ea typeface="Eastman Pack Bold"/>
                  <a:cs typeface="Eastman Pack Bold"/>
                  <a:sym typeface="Eastman Pack Bold"/>
                </a:rPr>
                <a:t>ТЕЛЕСМОТРЕНИЕ В КАЗАХСТАНЕ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5250" y="0"/>
            <a:ext cx="0" cy="10287000"/>
          </a:xfrm>
          <a:prstGeom prst="line">
            <a:avLst/>
          </a:prstGeom>
          <a:ln cap="flat" w="190500">
            <a:solidFill>
              <a:srgbClr val="24A7BD"/>
            </a:solidFill>
            <a:prstDash val="solid"/>
            <a:headEnd type="none" len="sm" w="sm"/>
            <a:tailEnd type="none" len="sm" w="sm"/>
          </a:ln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4903642" y="2657020"/>
          <a:ext cx="10010801" cy="6855384"/>
        </p:xfrm>
        <a:graphic>
          <a:graphicData uri="http://schemas.openxmlformats.org/drawingml/2006/table">
            <a:tbl>
              <a:tblPr/>
              <a:tblGrid>
                <a:gridCol w="829818"/>
                <a:gridCol w="2964944"/>
                <a:gridCol w="2986956"/>
                <a:gridCol w="3229083"/>
              </a:tblGrid>
              <a:tr h="5458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Eastman Grotesque Bold"/>
                          <a:ea typeface="Eastman Grotesque Bold"/>
                          <a:cs typeface="Eastman Grotesque Bold"/>
                          <a:sym typeface="Eastman Grotesque Bold"/>
                        </a:rPr>
                        <a:t>№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Eastman Grotesque Bold"/>
                          <a:ea typeface="Eastman Grotesque Bold"/>
                          <a:cs typeface="Eastman Grotesque Bold"/>
                          <a:sym typeface="Eastman Grotesque Bold"/>
                        </a:rPr>
                        <a:t>2022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Eastman Grotesque Bold"/>
                          <a:ea typeface="Eastman Grotesque Bold"/>
                          <a:cs typeface="Eastman Grotesque Bold"/>
                          <a:sym typeface="Eastman Grotesque Bold"/>
                        </a:rPr>
                        <a:t>2023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Eastman Grotesque Bold"/>
                          <a:ea typeface="Eastman Grotesque Bold"/>
                          <a:cs typeface="Eastman Grotesque Bold"/>
                          <a:sym typeface="Eastman Grotesque Bold"/>
                        </a:rPr>
                        <a:t>2024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</a:tr>
              <a:tr h="6404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1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Coca-Cola Almaty Bottlers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Coca-Cola Almaty Bottlers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Coca-Cola Almaty Bottlers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</a:tr>
              <a:tr h="6404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2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Procter &amp; Gamble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Procter &amp; Gamble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Procter &amp; Gamble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</a:tr>
              <a:tr h="6404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3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RG Brands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545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191919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Nestle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B8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191919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Nestle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B85"/>
                    </a:solidFill>
                  </a:tcPr>
                </a:tc>
              </a:tr>
              <a:tr h="6404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4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Ferrero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545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RG Brands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545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191919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Kaspi bank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B85"/>
                    </a:solidFill>
                  </a:tcPr>
                </a:tc>
              </a:tr>
              <a:tr h="6404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5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Санофи-Авентис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Ferrero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545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RG Brands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5454"/>
                    </a:solidFill>
                  </a:tcPr>
                </a:tc>
              </a:tr>
              <a:tr h="6404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6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Mars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L’Oreal/Garnier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191919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Stada CIS Kazakhstan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B85"/>
                    </a:solidFill>
                  </a:tcPr>
                </a:tc>
              </a:tr>
              <a:tr h="6404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7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L’Oreal/Garnier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Unilever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Ferrero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5454"/>
                    </a:solidFill>
                  </a:tcPr>
                </a:tc>
              </a:tr>
              <a:tr h="6404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8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Unilever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191919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Kaspi bank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B8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Mars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</a:tr>
              <a:tr h="6404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9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191919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Kaspi bank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B8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191919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Pepsico Казахстан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B8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191919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Pepsico Казахстан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B85"/>
                    </a:solidFill>
                  </a:tcPr>
                </a:tc>
              </a:tr>
              <a:tr h="5458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10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191919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Pepsico Казахстан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B8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Mars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191919"/>
                          </a:solidFill>
                          <a:latin typeface="Eastman Grotesque"/>
                          <a:ea typeface="Eastman Grotesque"/>
                          <a:cs typeface="Eastman Grotesque"/>
                          <a:sym typeface="Eastman Grotesque"/>
                        </a:rPr>
                        <a:t>FoodMaster</a:t>
                      </a:r>
                      <a:endParaRPr lang="en-US" sz="1100"/>
                    </a:p>
                  </a:txBody>
                  <a:tcPr marL="62259" marR="62259" marT="62259" marB="62259" anchor="ctr">
                    <a:lnL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6318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B85"/>
                    </a:solidFill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142875" y="986827"/>
            <a:ext cx="18202275" cy="61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b="true" sz="3699" spc="110">
                <a:solidFill>
                  <a:srgbClr val="AACAE6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ТЕЛЕВИДЕНИЕ КАК РЕКЛАМНАЯ ПЛОЩАДКА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9336" y="9474303"/>
            <a:ext cx="2998244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0"/>
              </a:lnSpc>
              <a:spcBef>
                <a:spcPct val="0"/>
              </a:spcBef>
            </a:pPr>
            <a:r>
              <a:rPr lang="en-US" sz="1100">
                <a:solidFill>
                  <a:srgbClr val="B4B4B4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Данны</a:t>
            </a:r>
            <a:r>
              <a:rPr lang="en-US" sz="1100">
                <a:solidFill>
                  <a:srgbClr val="B4B4B4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е K-Research Central Asia: TV Index, города с населением 100 000+ человек, 6+ лет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158728" y="2049377"/>
            <a:ext cx="5500627" cy="377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6"/>
              </a:lnSpc>
            </a:pPr>
            <a:r>
              <a:rPr lang="en-US" b="true" sz="1700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ТОП-10 РЕКЛАМОДАТЕЛЕЙ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5250" y="0"/>
            <a:ext cx="0" cy="10287000"/>
          </a:xfrm>
          <a:prstGeom prst="line">
            <a:avLst/>
          </a:prstGeom>
          <a:ln cap="flat" w="190500">
            <a:solidFill>
              <a:srgbClr val="24A7B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42875" y="986827"/>
            <a:ext cx="18202275" cy="619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b="true" sz="3700" spc="111">
                <a:solidFill>
                  <a:srgbClr val="AACAE6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ИНТЕРНЕТ ДОСТУПЕН ВСЕМ, SMART TV СТАНОВИТСЯ НОРМОЙ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0675" y="3039851"/>
            <a:ext cx="8338715" cy="407505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806654" y="3424902"/>
            <a:ext cx="7635958" cy="3475299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6067717" y="4681681"/>
            <a:ext cx="1862179" cy="495300"/>
            <a:chOff x="0" y="0"/>
            <a:chExt cx="2482905" cy="6604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342127" y="-38100"/>
              <a:ext cx="2140778" cy="698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нет Smart TV</a:t>
              </a:r>
            </a:p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есть  Smart TV</a:t>
              </a:r>
            </a:p>
          </p:txBody>
        </p:sp>
        <p:grpSp>
          <p:nvGrpSpPr>
            <p:cNvPr name="Group 8" id="8"/>
            <p:cNvGrpSpPr/>
            <p:nvPr/>
          </p:nvGrpSpPr>
          <p:grpSpPr>
            <a:xfrm rot="0">
              <a:off x="0" y="69867"/>
              <a:ext cx="177311" cy="177311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3FFFC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26621" lIns="26621" bIns="26621" rIns="26621"/>
              <a:lstStyle/>
              <a:p>
                <a:pPr algn="ctr">
                  <a:lnSpc>
                    <a:spcPts val="2787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0" y="438448"/>
              <a:ext cx="177311" cy="177311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35A5B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26621" lIns="26621" bIns="26621" rIns="26621"/>
              <a:lstStyle/>
              <a:p>
                <a:pPr algn="ctr">
                  <a:lnSpc>
                    <a:spcPts val="2787"/>
                  </a:lnSpc>
                </a:pPr>
              </a:p>
            </p:txBody>
          </p:sp>
        </p:grpSp>
      </p:grpSp>
      <p:grpSp>
        <p:nvGrpSpPr>
          <p:cNvPr name="Group 14" id="14"/>
          <p:cNvGrpSpPr/>
          <p:nvPr/>
        </p:nvGrpSpPr>
        <p:grpSpPr>
          <a:xfrm rot="0">
            <a:off x="7801171" y="4867064"/>
            <a:ext cx="1660431" cy="762000"/>
            <a:chOff x="0" y="0"/>
            <a:chExt cx="2213908" cy="101600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342127" y="-38100"/>
              <a:ext cx="1871781" cy="1054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2022</a:t>
              </a:r>
            </a:p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2023</a:t>
              </a:r>
            </a:p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2024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0">
              <a:off x="0" y="52016"/>
              <a:ext cx="177311" cy="177311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C8D8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26621" lIns="26621" bIns="26621" rIns="26621"/>
              <a:lstStyle/>
              <a:p>
                <a:pPr algn="ctr">
                  <a:lnSpc>
                    <a:spcPts val="2787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0" y="373822"/>
              <a:ext cx="177311" cy="177311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08AAD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26621" lIns="26621" bIns="26621" rIns="26621"/>
              <a:lstStyle/>
              <a:p>
                <a:pPr algn="ctr">
                  <a:lnSpc>
                    <a:spcPts val="2787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0" y="747644"/>
              <a:ext cx="177311" cy="177311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77B6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26621" lIns="26621" bIns="26621" rIns="26621"/>
              <a:lstStyle/>
              <a:p>
                <a:pPr algn="ctr">
                  <a:lnSpc>
                    <a:spcPts val="2787"/>
                  </a:lnSpc>
                </a:pPr>
              </a:p>
            </p:txBody>
          </p:sp>
        </p:grpSp>
      </p:grpSp>
      <p:sp>
        <p:nvSpPr>
          <p:cNvPr name="TextBox 25" id="25"/>
          <p:cNvSpPr txBox="true"/>
          <p:nvPr/>
        </p:nvSpPr>
        <p:spPr>
          <a:xfrm rot="0">
            <a:off x="1985763" y="3222976"/>
            <a:ext cx="5500627" cy="377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6"/>
              </a:lnSpc>
            </a:pPr>
            <a:r>
              <a:rPr lang="en-US" b="true" sz="1700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ДОЛЯ ПОЛЬЗОВАТЕЛЕЙ ИНТЕРНЕТА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21212" y="3330557"/>
            <a:ext cx="5878591" cy="377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6"/>
              </a:lnSpc>
            </a:pPr>
            <a:r>
              <a:rPr lang="en-US" b="true" sz="1700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НАЛИЧИЕ ТЕЛЕВИЗОРА С ФУНКЦИЕЙ SMART TV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911335" y="3234607"/>
            <a:ext cx="177024" cy="167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2"/>
              </a:lnSpc>
            </a:pPr>
            <a:r>
              <a:rPr lang="en-US" b="true" sz="751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1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5754955" y="3361224"/>
            <a:ext cx="177024" cy="167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2"/>
              </a:lnSpc>
            </a:pPr>
            <a:r>
              <a:rPr lang="en-US" b="true" sz="751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2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028700" y="9062085"/>
            <a:ext cx="7414752" cy="617958"/>
            <a:chOff x="0" y="0"/>
            <a:chExt cx="9886336" cy="823944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240848" y="562324"/>
              <a:ext cx="9645488" cy="261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5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B4B4B4"/>
                  </a:solidFill>
                  <a:latin typeface="Eastman Grotesque"/>
                  <a:ea typeface="Eastman Grotesque"/>
                  <a:cs typeface="Eastman Grotesque"/>
                  <a:sym typeface="Eastman Grotesque"/>
                </a:rPr>
                <a:t>Данны</a:t>
              </a:r>
              <a:r>
                <a:rPr lang="en-US" sz="1100">
                  <a:solidFill>
                    <a:srgbClr val="B4B4B4"/>
                  </a:solidFill>
                  <a:latin typeface="Eastman Grotesque"/>
                  <a:ea typeface="Eastman Grotesque"/>
                  <a:cs typeface="Eastman Grotesque"/>
                  <a:sym typeface="Eastman Grotesque"/>
                </a:rPr>
                <a:t>е K-Research Central Asia: Установочное исследование, города с населением 100 000+ человек, 15+ лет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240848" y="-38100"/>
              <a:ext cx="9364365" cy="261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5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B4B4B4"/>
                  </a:solidFill>
                  <a:latin typeface="Eastman Grotesque"/>
                  <a:ea typeface="Eastman Grotesque"/>
                  <a:cs typeface="Eastman Grotesque"/>
                  <a:sym typeface="Eastman Grotesque"/>
                </a:rPr>
                <a:t>Данны</a:t>
              </a:r>
              <a:r>
                <a:rPr lang="en-US" sz="1100">
                  <a:solidFill>
                    <a:srgbClr val="B4B4B4"/>
                  </a:solidFill>
                  <a:latin typeface="Eastman Grotesque"/>
                  <a:ea typeface="Eastman Grotesque"/>
                  <a:cs typeface="Eastman Grotesque"/>
                  <a:sym typeface="Eastman Grotesque"/>
                </a:rPr>
                <a:t>е Бюро национальной статистики Агентства по стратегическому планированию и реформам РК, 6+ лет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4816" y="-57150"/>
              <a:ext cx="236032" cy="1844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24"/>
                </a:lnSpc>
              </a:pPr>
              <a:r>
                <a:rPr lang="en-US" b="true" sz="651">
                  <a:solidFill>
                    <a:srgbClr val="EBE6EA"/>
                  </a:solidFill>
                  <a:latin typeface="Eastman Pack Bold"/>
                  <a:ea typeface="Eastman Pack Bold"/>
                  <a:cs typeface="Eastman Pack Bold"/>
                  <a:sym typeface="Eastman Pack Bold"/>
                </a:rPr>
                <a:t>1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527780"/>
              <a:ext cx="236032" cy="1844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24"/>
                </a:lnSpc>
              </a:pPr>
              <a:r>
                <a:rPr lang="en-US" b="true" sz="651">
                  <a:solidFill>
                    <a:srgbClr val="EBE6EA"/>
                  </a:solidFill>
                  <a:latin typeface="Eastman Pack Bold"/>
                  <a:ea typeface="Eastman Pack Bold"/>
                  <a:cs typeface="Eastman Pack Bold"/>
                  <a:sym typeface="Eastman Pack Bold"/>
                </a:rPr>
                <a:t>2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997657" y="3454382"/>
            <a:ext cx="459610" cy="2885467"/>
            <a:chOff x="0" y="0"/>
            <a:chExt cx="121050" cy="759959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21050" cy="759959"/>
            </a:xfrm>
            <a:custGeom>
              <a:avLst/>
              <a:gdLst/>
              <a:ahLst/>
              <a:cxnLst/>
              <a:rect r="r" b="b" t="t" l="l"/>
              <a:pathLst>
                <a:path h="759959" w="121050">
                  <a:moveTo>
                    <a:pt x="0" y="0"/>
                  </a:moveTo>
                  <a:lnTo>
                    <a:pt x="121050" y="0"/>
                  </a:lnTo>
                  <a:lnTo>
                    <a:pt x="121050" y="759959"/>
                  </a:lnTo>
                  <a:lnTo>
                    <a:pt x="0" y="759959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57150"/>
              <a:ext cx="121050" cy="817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9461602" y="3555791"/>
            <a:ext cx="459610" cy="2885467"/>
            <a:chOff x="0" y="0"/>
            <a:chExt cx="121050" cy="759959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21050" cy="759959"/>
            </a:xfrm>
            <a:custGeom>
              <a:avLst/>
              <a:gdLst/>
              <a:ahLst/>
              <a:cxnLst/>
              <a:rect r="r" b="b" t="t" l="l"/>
              <a:pathLst>
                <a:path h="759959" w="121050">
                  <a:moveTo>
                    <a:pt x="0" y="0"/>
                  </a:moveTo>
                  <a:lnTo>
                    <a:pt x="121050" y="0"/>
                  </a:lnTo>
                  <a:lnTo>
                    <a:pt x="121050" y="759959"/>
                  </a:lnTo>
                  <a:lnTo>
                    <a:pt x="0" y="759959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57150"/>
              <a:ext cx="121050" cy="817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338325">
            <a:off x="7841180" y="3665513"/>
            <a:ext cx="12470416" cy="17043771"/>
            <a:chOff x="0" y="0"/>
            <a:chExt cx="812800" cy="11108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1110883"/>
            </a:xfrm>
            <a:custGeom>
              <a:avLst/>
              <a:gdLst/>
              <a:ahLst/>
              <a:cxnLst/>
              <a:rect r="r" b="b" t="t" l="l"/>
              <a:pathLst>
                <a:path h="1110883" w="812800">
                  <a:moveTo>
                    <a:pt x="406400" y="0"/>
                  </a:moveTo>
                  <a:lnTo>
                    <a:pt x="812800" y="1110883"/>
                  </a:lnTo>
                  <a:lnTo>
                    <a:pt x="0" y="111088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D4B5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458617"/>
              <a:ext cx="558800" cy="572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668772" y="4403464"/>
            <a:ext cx="11079245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b="true" sz="5800">
                <a:solidFill>
                  <a:srgbClr val="C2B3CF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138" y="986827"/>
            <a:ext cx="18097990" cy="61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b="true" sz="3699" spc="110">
                <a:solidFill>
                  <a:srgbClr val="C2B3CF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ОТ ПЕРВЫХ ПЕРЕДАЧ ДО СОТЕН КАНАЛОВ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10800000">
            <a:off x="1032070" y="6047174"/>
            <a:ext cx="3039025" cy="1572695"/>
          </a:xfrm>
          <a:custGeom>
            <a:avLst/>
            <a:gdLst/>
            <a:ahLst/>
            <a:cxnLst/>
            <a:rect r="r" b="b" t="t" l="l"/>
            <a:pathLst>
              <a:path h="1572695" w="3039025">
                <a:moveTo>
                  <a:pt x="0" y="0"/>
                </a:moveTo>
                <a:lnTo>
                  <a:pt x="3039025" y="0"/>
                </a:lnTo>
                <a:lnTo>
                  <a:pt x="3039025" y="1572695"/>
                </a:lnTo>
                <a:lnTo>
                  <a:pt x="0" y="1572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4305598" y="5997484"/>
            <a:ext cx="3135043" cy="1622385"/>
          </a:xfrm>
          <a:custGeom>
            <a:avLst/>
            <a:gdLst/>
            <a:ahLst/>
            <a:cxnLst/>
            <a:rect r="r" b="b" t="t" l="l"/>
            <a:pathLst>
              <a:path h="1622385" w="3135043">
                <a:moveTo>
                  <a:pt x="0" y="0"/>
                </a:moveTo>
                <a:lnTo>
                  <a:pt x="3135043" y="0"/>
                </a:lnTo>
                <a:lnTo>
                  <a:pt x="3135043" y="1622385"/>
                </a:lnTo>
                <a:lnTo>
                  <a:pt x="0" y="16223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88145" y="4903200"/>
            <a:ext cx="6650299" cy="301752"/>
          </a:xfrm>
          <a:custGeom>
            <a:avLst/>
            <a:gdLst/>
            <a:ahLst/>
            <a:cxnLst/>
            <a:rect r="r" b="b" t="t" l="l"/>
            <a:pathLst>
              <a:path h="301752" w="6650299">
                <a:moveTo>
                  <a:pt x="0" y="0"/>
                </a:moveTo>
                <a:lnTo>
                  <a:pt x="6650300" y="0"/>
                </a:lnTo>
                <a:lnTo>
                  <a:pt x="6650300" y="301752"/>
                </a:lnTo>
                <a:lnTo>
                  <a:pt x="0" y="3017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9998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145451" y="4903200"/>
            <a:ext cx="6950250" cy="301752"/>
          </a:xfrm>
          <a:custGeom>
            <a:avLst/>
            <a:gdLst/>
            <a:ahLst/>
            <a:cxnLst/>
            <a:rect r="r" b="b" t="t" l="l"/>
            <a:pathLst>
              <a:path h="301752" w="6950250">
                <a:moveTo>
                  <a:pt x="0" y="0"/>
                </a:moveTo>
                <a:lnTo>
                  <a:pt x="6950250" y="0"/>
                </a:lnTo>
                <a:lnTo>
                  <a:pt x="6950250" y="301752"/>
                </a:lnTo>
                <a:lnTo>
                  <a:pt x="0" y="3017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525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239098" y="4903200"/>
            <a:ext cx="2771759" cy="301752"/>
          </a:xfrm>
          <a:custGeom>
            <a:avLst/>
            <a:gdLst/>
            <a:ahLst/>
            <a:cxnLst/>
            <a:rect r="r" b="b" t="t" l="l"/>
            <a:pathLst>
              <a:path h="301752" w="2771759">
                <a:moveTo>
                  <a:pt x="0" y="0"/>
                </a:moveTo>
                <a:lnTo>
                  <a:pt x="2771759" y="0"/>
                </a:lnTo>
                <a:lnTo>
                  <a:pt x="2771759" y="301752"/>
                </a:lnTo>
                <a:lnTo>
                  <a:pt x="0" y="3017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63919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939385" y="4903200"/>
            <a:ext cx="2771759" cy="301752"/>
          </a:xfrm>
          <a:custGeom>
            <a:avLst/>
            <a:gdLst/>
            <a:ahLst/>
            <a:cxnLst/>
            <a:rect r="r" b="b" t="t" l="l"/>
            <a:pathLst>
              <a:path h="301752" w="2771759">
                <a:moveTo>
                  <a:pt x="0" y="0"/>
                </a:moveTo>
                <a:lnTo>
                  <a:pt x="2771759" y="0"/>
                </a:lnTo>
                <a:lnTo>
                  <a:pt x="2771759" y="301752"/>
                </a:lnTo>
                <a:lnTo>
                  <a:pt x="0" y="3017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63919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859330" y="4210948"/>
            <a:ext cx="1384506" cy="138450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5E89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b="true" sz="2999" spc="95">
                  <a:solidFill>
                    <a:srgbClr val="FFFFFF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1958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201898" y="4210948"/>
            <a:ext cx="1384506" cy="138450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08AAD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b="true" sz="2999" spc="95">
                  <a:solidFill>
                    <a:srgbClr val="FFFFFF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1981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101520" y="6671778"/>
            <a:ext cx="2804028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279"/>
              </a:lnSpc>
            </a:pPr>
            <a:r>
              <a:rPr lang="en-US" sz="1899" spc="60">
                <a:solidFill>
                  <a:srgbClr val="FFFFFF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Первая передача в Алма-Атинской студии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305598" y="6700667"/>
            <a:ext cx="3177107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279"/>
              </a:lnSpc>
            </a:pPr>
            <a:r>
              <a:rPr lang="en-US" sz="1899" spc="60">
                <a:solidFill>
                  <a:srgbClr val="FFFFFF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Переход на цветное изображение 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8548089" y="4210948"/>
            <a:ext cx="1384506" cy="138450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B3CF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</a:pPr>
              <a:r>
                <a:rPr lang="en-US" b="true" sz="2699" spc="86">
                  <a:solidFill>
                    <a:srgbClr val="FFFFFF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1990е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-10800000">
            <a:off x="7720830" y="5997484"/>
            <a:ext cx="3039025" cy="1572695"/>
          </a:xfrm>
          <a:custGeom>
            <a:avLst/>
            <a:gdLst/>
            <a:ahLst/>
            <a:cxnLst/>
            <a:rect r="r" b="b" t="t" l="l"/>
            <a:pathLst>
              <a:path h="1572695" w="3039025">
                <a:moveTo>
                  <a:pt x="0" y="0"/>
                </a:moveTo>
                <a:lnTo>
                  <a:pt x="3039025" y="0"/>
                </a:lnTo>
                <a:lnTo>
                  <a:pt x="3039025" y="1572695"/>
                </a:lnTo>
                <a:lnTo>
                  <a:pt x="0" y="1572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837384" y="6386028"/>
            <a:ext cx="2783192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279"/>
              </a:lnSpc>
            </a:pPr>
            <a:r>
              <a:rPr lang="en-US" sz="1899" spc="60">
                <a:solidFill>
                  <a:srgbClr val="FFFFFF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Появились национальные и коммерческие телеканалы 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1817549" y="4210948"/>
            <a:ext cx="1384506" cy="1384506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9C9D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b="true" sz="2999" spc="95">
                  <a:solidFill>
                    <a:srgbClr val="FFFFFF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2012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-10800000">
            <a:off x="10997980" y="5947794"/>
            <a:ext cx="3135043" cy="1622385"/>
          </a:xfrm>
          <a:custGeom>
            <a:avLst/>
            <a:gdLst/>
            <a:ahLst/>
            <a:cxnLst/>
            <a:rect r="r" b="b" t="t" l="l"/>
            <a:pathLst>
              <a:path h="1622385" w="3135043">
                <a:moveTo>
                  <a:pt x="0" y="0"/>
                </a:moveTo>
                <a:lnTo>
                  <a:pt x="3135043" y="0"/>
                </a:lnTo>
                <a:lnTo>
                  <a:pt x="3135043" y="1622385"/>
                </a:lnTo>
                <a:lnTo>
                  <a:pt x="0" y="16223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997980" y="6814653"/>
            <a:ext cx="317710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279"/>
              </a:lnSpc>
            </a:pPr>
            <a:r>
              <a:rPr lang="en-US" sz="1899" spc="60">
                <a:solidFill>
                  <a:srgbClr val="FFFFFF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Запуск ЦЭТВ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5240471" y="4210948"/>
            <a:ext cx="1384506" cy="1384506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5A5B"/>
            </a:soli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b="true" sz="2999" spc="95">
                  <a:solidFill>
                    <a:srgbClr val="FFFFFF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2024</a:t>
              </a: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-10800000">
            <a:off x="14413212" y="5972639"/>
            <a:ext cx="3039025" cy="1572695"/>
          </a:xfrm>
          <a:custGeom>
            <a:avLst/>
            <a:gdLst/>
            <a:ahLst/>
            <a:cxnLst/>
            <a:rect r="r" b="b" t="t" l="l"/>
            <a:pathLst>
              <a:path h="1572695" w="3039025">
                <a:moveTo>
                  <a:pt x="0" y="0"/>
                </a:moveTo>
                <a:lnTo>
                  <a:pt x="3039025" y="0"/>
                </a:lnTo>
                <a:lnTo>
                  <a:pt x="3039025" y="1572696"/>
                </a:lnTo>
                <a:lnTo>
                  <a:pt x="0" y="15726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4699483" y="6528903"/>
            <a:ext cx="2466483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279"/>
              </a:lnSpc>
            </a:pPr>
            <a:r>
              <a:rPr lang="en-US" sz="1899" spc="60">
                <a:solidFill>
                  <a:srgbClr val="FFFFFF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Зарегистрировано 223 казахстанских телеканала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5250" y="0"/>
            <a:ext cx="0" cy="10287000"/>
          </a:xfrm>
          <a:prstGeom prst="line">
            <a:avLst/>
          </a:prstGeom>
          <a:ln cap="flat" w="190500">
            <a:solidFill>
              <a:srgbClr val="24A7B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2450510" y="986827"/>
            <a:ext cx="13386979" cy="61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b="true" sz="3699" spc="110">
                <a:solidFill>
                  <a:srgbClr val="AACAE6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ТЕЛЕЗРИТЕЛЬ СЕГОДНЯ...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184434" y="2434798"/>
            <a:ext cx="3919467" cy="1578152"/>
            <a:chOff x="0" y="0"/>
            <a:chExt cx="1032288" cy="41564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32288" cy="415645"/>
            </a:xfrm>
            <a:custGeom>
              <a:avLst/>
              <a:gdLst/>
              <a:ahLst/>
              <a:cxnLst/>
              <a:rect r="r" b="b" t="t" l="l"/>
              <a:pathLst>
                <a:path h="415645" w="1032288">
                  <a:moveTo>
                    <a:pt x="0" y="0"/>
                  </a:moveTo>
                  <a:lnTo>
                    <a:pt x="1032288" y="0"/>
                  </a:lnTo>
                  <a:lnTo>
                    <a:pt x="1032288" y="415645"/>
                  </a:lnTo>
                  <a:lnTo>
                    <a:pt x="0" y="41564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1032288" cy="4918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4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301119" y="2271312"/>
            <a:ext cx="2270949" cy="1538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159"/>
              </a:lnSpc>
            </a:pPr>
            <a:r>
              <a:rPr lang="en-US" sz="6999" b="true">
                <a:solidFill>
                  <a:srgbClr val="EAF2F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99%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72068" y="2757214"/>
            <a:ext cx="2753323" cy="808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EAF2FA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смотрели ТВ хотя бы 1 раз в 2024 году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184434" y="4622549"/>
            <a:ext cx="3919467" cy="1578152"/>
            <a:chOff x="0" y="0"/>
            <a:chExt cx="1032288" cy="41564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32288" cy="415645"/>
            </a:xfrm>
            <a:custGeom>
              <a:avLst/>
              <a:gdLst/>
              <a:ahLst/>
              <a:cxnLst/>
              <a:rect r="r" b="b" t="t" l="l"/>
              <a:pathLst>
                <a:path h="415645" w="1032288">
                  <a:moveTo>
                    <a:pt x="0" y="0"/>
                  </a:moveTo>
                  <a:lnTo>
                    <a:pt x="1032288" y="0"/>
                  </a:lnTo>
                  <a:lnTo>
                    <a:pt x="1032288" y="415645"/>
                  </a:lnTo>
                  <a:lnTo>
                    <a:pt x="0" y="41564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1032288" cy="4918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4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301119" y="4428273"/>
            <a:ext cx="2270949" cy="1538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159"/>
              </a:lnSpc>
            </a:pPr>
            <a:r>
              <a:rPr lang="en-US" sz="6999" b="true">
                <a:solidFill>
                  <a:srgbClr val="EAF2F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42%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572068" y="4993424"/>
            <a:ext cx="2597430" cy="808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EAF2FA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смотрят ТВ каждый день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184434" y="6810301"/>
            <a:ext cx="3919467" cy="1578152"/>
            <a:chOff x="0" y="0"/>
            <a:chExt cx="1032288" cy="41564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32288" cy="415645"/>
            </a:xfrm>
            <a:custGeom>
              <a:avLst/>
              <a:gdLst/>
              <a:ahLst/>
              <a:cxnLst/>
              <a:rect r="r" b="b" t="t" l="l"/>
              <a:pathLst>
                <a:path h="415645" w="1032288">
                  <a:moveTo>
                    <a:pt x="0" y="0"/>
                  </a:moveTo>
                  <a:lnTo>
                    <a:pt x="1032288" y="0"/>
                  </a:lnTo>
                  <a:lnTo>
                    <a:pt x="1032288" y="415645"/>
                  </a:lnTo>
                  <a:lnTo>
                    <a:pt x="0" y="41564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76200"/>
              <a:ext cx="1032288" cy="4918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4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184434" y="6582688"/>
            <a:ext cx="2133793" cy="1538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159"/>
              </a:lnSpc>
            </a:pPr>
            <a:r>
              <a:rPr lang="en-US" sz="6999" b="true">
                <a:solidFill>
                  <a:srgbClr val="EAF2F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2:54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572068" y="6912889"/>
            <a:ext cx="2878774" cy="1208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EAF2FA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в</a:t>
            </a:r>
            <a:r>
              <a:rPr lang="en-US" sz="2300">
                <a:solidFill>
                  <a:srgbClr val="EAF2FA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 среднем зрители проводят у экранов телевизоров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84434" y="7762519"/>
            <a:ext cx="589086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AF2FA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ч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251331" y="7762519"/>
            <a:ext cx="589086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AF2FA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мм</a:t>
            </a: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957263" y="2193442"/>
            <a:ext cx="4100528" cy="3555448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 rot="0">
            <a:off x="10761424" y="3634482"/>
            <a:ext cx="1350649" cy="495300"/>
            <a:chOff x="0" y="0"/>
            <a:chExt cx="1800865" cy="660400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177311" y="-38100"/>
              <a:ext cx="1623554" cy="698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женщины</a:t>
              </a:r>
            </a:p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мужчины</a:t>
              </a:r>
            </a:p>
          </p:txBody>
        </p:sp>
        <p:grpSp>
          <p:nvGrpSpPr>
            <p:cNvPr name="Group 24" id="24"/>
            <p:cNvGrpSpPr/>
            <p:nvPr/>
          </p:nvGrpSpPr>
          <p:grpSpPr>
            <a:xfrm rot="0">
              <a:off x="0" y="76030"/>
              <a:ext cx="177311" cy="177311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B3CF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26621" lIns="26621" bIns="26621" rIns="26621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8753" y="415967"/>
              <a:ext cx="177311" cy="177311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65E89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26621" lIns="26621" bIns="26621" rIns="26621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</p:grpSp>
      <p:pic>
        <p:nvPicPr>
          <p:cNvPr name="Picture 30" id="3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301510" y="2198563"/>
            <a:ext cx="4078681" cy="3539683"/>
          </a:xfrm>
          <a:prstGeom prst="rect">
            <a:avLst/>
          </a:prstGeom>
        </p:spPr>
      </p:pic>
      <p:grpSp>
        <p:nvGrpSpPr>
          <p:cNvPr name="Group 31" id="31"/>
          <p:cNvGrpSpPr/>
          <p:nvPr/>
        </p:nvGrpSpPr>
        <p:grpSpPr>
          <a:xfrm rot="0">
            <a:off x="16113203" y="3225188"/>
            <a:ext cx="1329864" cy="1562100"/>
            <a:chOff x="0" y="0"/>
            <a:chExt cx="1773152" cy="2082800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274515" y="-38100"/>
              <a:ext cx="1498637" cy="2120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55+ лет</a:t>
              </a:r>
            </a:p>
            <a:p>
              <a:pPr algn="just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45-54 лет</a:t>
              </a:r>
            </a:p>
            <a:p>
              <a:pPr algn="just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35-44 лет</a:t>
              </a:r>
            </a:p>
            <a:p>
              <a:pPr algn="just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25-34 лет</a:t>
              </a:r>
            </a:p>
            <a:p>
              <a:pPr algn="just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18-24 лет</a:t>
              </a:r>
            </a:p>
            <a:p>
              <a:pPr algn="just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6-17 лет</a:t>
              </a:r>
            </a:p>
          </p:txBody>
        </p:sp>
        <p:grpSp>
          <p:nvGrpSpPr>
            <p:cNvPr name="Group 33" id="33"/>
            <p:cNvGrpSpPr/>
            <p:nvPr/>
          </p:nvGrpSpPr>
          <p:grpSpPr>
            <a:xfrm rot="0">
              <a:off x="8549" y="38769"/>
              <a:ext cx="177311" cy="177311"/>
              <a:chOff x="0" y="0"/>
              <a:chExt cx="812800" cy="8128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5260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26621" lIns="26621" bIns="26621" rIns="26621"/>
              <a:lstStyle/>
              <a:p>
                <a:pPr algn="ctr">
                  <a:lnSpc>
                    <a:spcPts val="2787"/>
                  </a:lnSpc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0" y="368480"/>
              <a:ext cx="177311" cy="177311"/>
              <a:chOff x="0" y="0"/>
              <a:chExt cx="812800" cy="8128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2C2E3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26621" lIns="26621" bIns="26621" rIns="26621"/>
              <a:lstStyle/>
              <a:p>
                <a:pPr algn="ctr">
                  <a:lnSpc>
                    <a:spcPts val="2787"/>
                  </a:lnSpc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0" y="736959"/>
              <a:ext cx="177311" cy="177311"/>
              <a:chOff x="0" y="0"/>
              <a:chExt cx="812800" cy="8128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1DDEE"/>
              </a:soli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26621" lIns="26621" bIns="26621" rIns="26621"/>
              <a:lstStyle/>
              <a:p>
                <a:pPr algn="ctr">
                  <a:lnSpc>
                    <a:spcPts val="2787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0">
              <a:off x="8549" y="1117470"/>
              <a:ext cx="177311" cy="177311"/>
              <a:chOff x="0" y="0"/>
              <a:chExt cx="812800" cy="8128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C8D8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26621" lIns="26621" bIns="26621" rIns="26621"/>
              <a:lstStyle/>
              <a:p>
                <a:pPr algn="ctr">
                  <a:lnSpc>
                    <a:spcPts val="2787"/>
                  </a:lnSpc>
                </a:pPr>
              </a:p>
            </p:txBody>
          </p:sp>
        </p:grpSp>
        <p:grpSp>
          <p:nvGrpSpPr>
            <p:cNvPr name="Group 45" id="45"/>
            <p:cNvGrpSpPr/>
            <p:nvPr/>
          </p:nvGrpSpPr>
          <p:grpSpPr>
            <a:xfrm rot="0">
              <a:off x="0" y="1498292"/>
              <a:ext cx="177311" cy="177311"/>
              <a:chOff x="0" y="0"/>
              <a:chExt cx="812800" cy="812800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B3CF"/>
              </a:solidFill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26621" lIns="26621" bIns="26621" rIns="26621"/>
              <a:lstStyle/>
              <a:p>
                <a:pPr algn="ctr">
                  <a:lnSpc>
                    <a:spcPts val="2787"/>
                  </a:lnSpc>
                </a:pPr>
              </a:p>
            </p:txBody>
          </p:sp>
        </p:grpSp>
        <p:grpSp>
          <p:nvGrpSpPr>
            <p:cNvPr name="Group 48" id="48"/>
            <p:cNvGrpSpPr/>
            <p:nvPr/>
          </p:nvGrpSpPr>
          <p:grpSpPr>
            <a:xfrm rot="0">
              <a:off x="8549" y="1828002"/>
              <a:ext cx="177311" cy="177311"/>
              <a:chOff x="0" y="0"/>
              <a:chExt cx="812800" cy="812800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65E89"/>
              </a:solidFill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26621" lIns="26621" bIns="26621" rIns="26621"/>
              <a:lstStyle/>
              <a:p>
                <a:pPr algn="ctr">
                  <a:lnSpc>
                    <a:spcPts val="2787"/>
                  </a:lnSpc>
                </a:pPr>
              </a:p>
            </p:txBody>
          </p:sp>
        </p:grpSp>
      </p:grpSp>
      <p:grpSp>
        <p:nvGrpSpPr>
          <p:cNvPr name="Group 51" id="51"/>
          <p:cNvGrpSpPr/>
          <p:nvPr/>
        </p:nvGrpSpPr>
        <p:grpSpPr>
          <a:xfrm rot="0">
            <a:off x="7423468" y="2360004"/>
            <a:ext cx="459610" cy="2885467"/>
            <a:chOff x="0" y="0"/>
            <a:chExt cx="121050" cy="759959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21050" cy="759959"/>
            </a:xfrm>
            <a:custGeom>
              <a:avLst/>
              <a:gdLst/>
              <a:ahLst/>
              <a:cxnLst/>
              <a:rect r="r" b="b" t="t" l="l"/>
              <a:pathLst>
                <a:path h="759959" w="121050">
                  <a:moveTo>
                    <a:pt x="0" y="0"/>
                  </a:moveTo>
                  <a:lnTo>
                    <a:pt x="121050" y="0"/>
                  </a:lnTo>
                  <a:lnTo>
                    <a:pt x="121050" y="759959"/>
                  </a:lnTo>
                  <a:lnTo>
                    <a:pt x="0" y="759959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57150"/>
              <a:ext cx="121050" cy="817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2748430" y="2381754"/>
            <a:ext cx="459610" cy="2885467"/>
            <a:chOff x="0" y="0"/>
            <a:chExt cx="121050" cy="759959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121050" cy="759959"/>
            </a:xfrm>
            <a:custGeom>
              <a:avLst/>
              <a:gdLst/>
              <a:ahLst/>
              <a:cxnLst/>
              <a:rect r="r" b="b" t="t" l="l"/>
              <a:pathLst>
                <a:path h="759959" w="121050">
                  <a:moveTo>
                    <a:pt x="0" y="0"/>
                  </a:moveTo>
                  <a:lnTo>
                    <a:pt x="121050" y="0"/>
                  </a:lnTo>
                  <a:lnTo>
                    <a:pt x="121050" y="759959"/>
                  </a:lnTo>
                  <a:lnTo>
                    <a:pt x="0" y="759959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57150"/>
              <a:ext cx="121050" cy="817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pic>
        <p:nvPicPr>
          <p:cNvPr name="Picture 57" id="5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029877" y="5448789"/>
            <a:ext cx="4077940" cy="3531507"/>
          </a:xfrm>
          <a:prstGeom prst="rect">
            <a:avLst/>
          </a:prstGeom>
        </p:spPr>
      </p:pic>
      <p:grpSp>
        <p:nvGrpSpPr>
          <p:cNvPr name="Group 58" id="58"/>
          <p:cNvGrpSpPr/>
          <p:nvPr/>
        </p:nvGrpSpPr>
        <p:grpSpPr>
          <a:xfrm rot="0">
            <a:off x="10761424" y="6897189"/>
            <a:ext cx="1217799" cy="495300"/>
            <a:chOff x="0" y="0"/>
            <a:chExt cx="1623732" cy="660400"/>
          </a:xfrm>
        </p:grpSpPr>
        <p:sp>
          <p:nvSpPr>
            <p:cNvPr name="TextBox 59" id="59"/>
            <p:cNvSpPr txBox="true"/>
            <p:nvPr/>
          </p:nvSpPr>
          <p:spPr>
            <a:xfrm rot="0">
              <a:off x="314883" y="-28575"/>
              <a:ext cx="1308849" cy="688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9"/>
                </a:lnSpc>
              </a:pPr>
              <a:r>
                <a:rPr lang="en-US" sz="1499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другие</a:t>
              </a:r>
            </a:p>
            <a:p>
              <a:pPr algn="l">
                <a:lnSpc>
                  <a:spcPts val="2099"/>
                </a:lnSpc>
                <a:spcBef>
                  <a:spcPct val="0"/>
                </a:spcBef>
              </a:pPr>
              <a:r>
                <a:rPr lang="en-US" sz="1499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казахи</a:t>
              </a:r>
            </a:p>
          </p:txBody>
        </p:sp>
        <p:grpSp>
          <p:nvGrpSpPr>
            <p:cNvPr name="Group 60" id="60"/>
            <p:cNvGrpSpPr/>
            <p:nvPr/>
          </p:nvGrpSpPr>
          <p:grpSpPr>
            <a:xfrm rot="0">
              <a:off x="0" y="63551"/>
              <a:ext cx="186075" cy="177698"/>
              <a:chOff x="0" y="0"/>
              <a:chExt cx="851118" cy="812800"/>
            </a:xfrm>
          </p:grpSpPr>
          <p:sp>
            <p:nvSpPr>
              <p:cNvPr name="Freeform 61" id="61"/>
              <p:cNvSpPr/>
              <p:nvPr/>
            </p:nvSpPr>
            <p:spPr>
              <a:xfrm flipH="false" flipV="false" rot="0">
                <a:off x="0" y="0"/>
                <a:ext cx="851118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51118">
                    <a:moveTo>
                      <a:pt x="425559" y="0"/>
                    </a:moveTo>
                    <a:cubicBezTo>
                      <a:pt x="190529" y="0"/>
                      <a:pt x="0" y="181951"/>
                      <a:pt x="0" y="406400"/>
                    </a:cubicBezTo>
                    <a:cubicBezTo>
                      <a:pt x="0" y="630849"/>
                      <a:pt x="190529" y="812800"/>
                      <a:pt x="425559" y="812800"/>
                    </a:cubicBezTo>
                    <a:cubicBezTo>
                      <a:pt x="660589" y="812800"/>
                      <a:pt x="851118" y="630849"/>
                      <a:pt x="851118" y="406400"/>
                    </a:cubicBezTo>
                    <a:cubicBezTo>
                      <a:pt x="851118" y="181951"/>
                      <a:pt x="660589" y="0"/>
                      <a:pt x="425559" y="0"/>
                    </a:cubicBezTo>
                    <a:close/>
                  </a:path>
                </a:pathLst>
              </a:custGeom>
              <a:solidFill>
                <a:srgbClr val="C3FFFC"/>
              </a:solidFill>
            </p:spPr>
          </p:sp>
          <p:sp>
            <p:nvSpPr>
              <p:cNvPr name="TextBox 62" id="62"/>
              <p:cNvSpPr txBox="true"/>
              <p:nvPr/>
            </p:nvSpPr>
            <p:spPr>
              <a:xfrm>
                <a:off x="79792" y="38100"/>
                <a:ext cx="691534" cy="698500"/>
              </a:xfrm>
              <a:prstGeom prst="rect">
                <a:avLst/>
              </a:prstGeom>
            </p:spPr>
            <p:txBody>
              <a:bodyPr anchor="ctr" rtlCol="false" tIns="26679" lIns="26679" bIns="26679" rIns="26679"/>
              <a:lstStyle/>
              <a:p>
                <a:pPr algn="ctr">
                  <a:lnSpc>
                    <a:spcPts val="2787"/>
                  </a:lnSpc>
                </a:pPr>
              </a:p>
            </p:txBody>
          </p:sp>
        </p:grpSp>
        <p:grpSp>
          <p:nvGrpSpPr>
            <p:cNvPr name="Group 63" id="63"/>
            <p:cNvGrpSpPr/>
            <p:nvPr/>
          </p:nvGrpSpPr>
          <p:grpSpPr>
            <a:xfrm rot="0">
              <a:off x="0" y="423137"/>
              <a:ext cx="186075" cy="177698"/>
              <a:chOff x="0" y="0"/>
              <a:chExt cx="851118" cy="812800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851118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51118">
                    <a:moveTo>
                      <a:pt x="425559" y="0"/>
                    </a:moveTo>
                    <a:cubicBezTo>
                      <a:pt x="190529" y="0"/>
                      <a:pt x="0" y="181951"/>
                      <a:pt x="0" y="406400"/>
                    </a:cubicBezTo>
                    <a:cubicBezTo>
                      <a:pt x="0" y="630849"/>
                      <a:pt x="190529" y="812800"/>
                      <a:pt x="425559" y="812800"/>
                    </a:cubicBezTo>
                    <a:cubicBezTo>
                      <a:pt x="660589" y="812800"/>
                      <a:pt x="851118" y="630849"/>
                      <a:pt x="851118" y="406400"/>
                    </a:cubicBezTo>
                    <a:cubicBezTo>
                      <a:pt x="851118" y="181951"/>
                      <a:pt x="660589" y="0"/>
                      <a:pt x="425559" y="0"/>
                    </a:cubicBezTo>
                    <a:close/>
                  </a:path>
                </a:pathLst>
              </a:custGeom>
              <a:solidFill>
                <a:srgbClr val="3AA7B2"/>
              </a:solidFill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79792" y="38100"/>
                <a:ext cx="691534" cy="698500"/>
              </a:xfrm>
              <a:prstGeom prst="rect">
                <a:avLst/>
              </a:prstGeom>
            </p:spPr>
            <p:txBody>
              <a:bodyPr anchor="ctr" rtlCol="false" tIns="26679" lIns="26679" bIns="26679" rIns="26679"/>
              <a:lstStyle/>
              <a:p>
                <a:pPr algn="ctr">
                  <a:lnSpc>
                    <a:spcPts val="2787"/>
                  </a:lnSpc>
                </a:pPr>
              </a:p>
            </p:txBody>
          </p:sp>
        </p:grpSp>
      </p:grpSp>
      <p:pic>
        <p:nvPicPr>
          <p:cNvPr name="Picture 66" id="6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302141" y="5448789"/>
            <a:ext cx="4077940" cy="3531507"/>
          </a:xfrm>
          <a:prstGeom prst="rect">
            <a:avLst/>
          </a:prstGeom>
        </p:spPr>
      </p:pic>
      <p:grpSp>
        <p:nvGrpSpPr>
          <p:cNvPr name="Group 67" id="67"/>
          <p:cNvGrpSpPr/>
          <p:nvPr/>
        </p:nvGrpSpPr>
        <p:grpSpPr>
          <a:xfrm rot="0">
            <a:off x="7423468" y="5635392"/>
            <a:ext cx="478660" cy="2885467"/>
            <a:chOff x="0" y="0"/>
            <a:chExt cx="126067" cy="759959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126067" cy="759959"/>
            </a:xfrm>
            <a:custGeom>
              <a:avLst/>
              <a:gdLst/>
              <a:ahLst/>
              <a:cxnLst/>
              <a:rect r="r" b="b" t="t" l="l"/>
              <a:pathLst>
                <a:path h="759959" w="126067">
                  <a:moveTo>
                    <a:pt x="0" y="0"/>
                  </a:moveTo>
                  <a:lnTo>
                    <a:pt x="126067" y="0"/>
                  </a:lnTo>
                  <a:lnTo>
                    <a:pt x="126067" y="759959"/>
                  </a:lnTo>
                  <a:lnTo>
                    <a:pt x="0" y="759959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57150"/>
              <a:ext cx="126067" cy="817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12748430" y="5568755"/>
            <a:ext cx="459610" cy="2885467"/>
            <a:chOff x="0" y="0"/>
            <a:chExt cx="121050" cy="759959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21050" cy="759959"/>
            </a:xfrm>
            <a:custGeom>
              <a:avLst/>
              <a:gdLst/>
              <a:ahLst/>
              <a:cxnLst/>
              <a:rect r="r" b="b" t="t" l="l"/>
              <a:pathLst>
                <a:path h="759959" w="121050">
                  <a:moveTo>
                    <a:pt x="0" y="0"/>
                  </a:moveTo>
                  <a:lnTo>
                    <a:pt x="121050" y="0"/>
                  </a:lnTo>
                  <a:lnTo>
                    <a:pt x="121050" y="759959"/>
                  </a:lnTo>
                  <a:lnTo>
                    <a:pt x="0" y="759959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0" y="-57150"/>
              <a:ext cx="121050" cy="817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16119615" y="6718521"/>
            <a:ext cx="1934620" cy="762000"/>
            <a:chOff x="0" y="0"/>
            <a:chExt cx="2579494" cy="1016000"/>
          </a:xfrm>
        </p:grpSpPr>
        <p:sp>
          <p:nvSpPr>
            <p:cNvPr name="TextBox 74" id="74"/>
            <p:cNvSpPr txBox="true"/>
            <p:nvPr/>
          </p:nvSpPr>
          <p:spPr>
            <a:xfrm rot="0">
              <a:off x="300375" y="-38100"/>
              <a:ext cx="2279119" cy="1054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кабельное/IP ТВ</a:t>
              </a:r>
            </a:p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спутниковое ТВ</a:t>
              </a:r>
            </a:p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эфирное ТВ</a:t>
              </a:r>
            </a:p>
          </p:txBody>
        </p:sp>
        <p:grpSp>
          <p:nvGrpSpPr>
            <p:cNvPr name="Group 75" id="75"/>
            <p:cNvGrpSpPr/>
            <p:nvPr/>
          </p:nvGrpSpPr>
          <p:grpSpPr>
            <a:xfrm rot="0">
              <a:off x="0" y="419151"/>
              <a:ext cx="186075" cy="177698"/>
              <a:chOff x="0" y="0"/>
              <a:chExt cx="851118" cy="812800"/>
            </a:xfrm>
          </p:grpSpPr>
          <p:sp>
            <p:nvSpPr>
              <p:cNvPr name="Freeform 76" id="76"/>
              <p:cNvSpPr/>
              <p:nvPr/>
            </p:nvSpPr>
            <p:spPr>
              <a:xfrm flipH="false" flipV="false" rot="0">
                <a:off x="0" y="0"/>
                <a:ext cx="851118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51118">
                    <a:moveTo>
                      <a:pt x="425559" y="0"/>
                    </a:moveTo>
                    <a:cubicBezTo>
                      <a:pt x="190529" y="0"/>
                      <a:pt x="0" y="181951"/>
                      <a:pt x="0" y="406400"/>
                    </a:cubicBezTo>
                    <a:cubicBezTo>
                      <a:pt x="0" y="630849"/>
                      <a:pt x="190529" y="812800"/>
                      <a:pt x="425559" y="812800"/>
                    </a:cubicBezTo>
                    <a:cubicBezTo>
                      <a:pt x="660589" y="812800"/>
                      <a:pt x="851118" y="630849"/>
                      <a:pt x="851118" y="406400"/>
                    </a:cubicBezTo>
                    <a:cubicBezTo>
                      <a:pt x="851118" y="181951"/>
                      <a:pt x="660589" y="0"/>
                      <a:pt x="425559" y="0"/>
                    </a:cubicBezTo>
                    <a:close/>
                  </a:path>
                </a:pathLst>
              </a:custGeom>
              <a:solidFill>
                <a:srgbClr val="BFD7ED"/>
              </a:solidFill>
            </p:spPr>
          </p:sp>
          <p:sp>
            <p:nvSpPr>
              <p:cNvPr name="TextBox 77" id="77"/>
              <p:cNvSpPr txBox="true"/>
              <p:nvPr/>
            </p:nvSpPr>
            <p:spPr>
              <a:xfrm>
                <a:off x="79792" y="38100"/>
                <a:ext cx="691534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86"/>
                  </a:lnSpc>
                </a:pPr>
              </a:p>
            </p:txBody>
          </p:sp>
        </p:grpSp>
        <p:grpSp>
          <p:nvGrpSpPr>
            <p:cNvPr name="Group 78" id="78"/>
            <p:cNvGrpSpPr/>
            <p:nvPr/>
          </p:nvGrpSpPr>
          <p:grpSpPr>
            <a:xfrm rot="0">
              <a:off x="0" y="784374"/>
              <a:ext cx="186075" cy="177698"/>
              <a:chOff x="0" y="0"/>
              <a:chExt cx="851118" cy="812800"/>
            </a:xfrm>
          </p:grpSpPr>
          <p:sp>
            <p:nvSpPr>
              <p:cNvPr name="Freeform 79" id="79"/>
              <p:cNvSpPr/>
              <p:nvPr/>
            </p:nvSpPr>
            <p:spPr>
              <a:xfrm flipH="false" flipV="false" rot="0">
                <a:off x="0" y="0"/>
                <a:ext cx="851118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51118">
                    <a:moveTo>
                      <a:pt x="425559" y="0"/>
                    </a:moveTo>
                    <a:cubicBezTo>
                      <a:pt x="190529" y="0"/>
                      <a:pt x="0" y="181951"/>
                      <a:pt x="0" y="406400"/>
                    </a:cubicBezTo>
                    <a:cubicBezTo>
                      <a:pt x="0" y="630849"/>
                      <a:pt x="190529" y="812800"/>
                      <a:pt x="425559" y="812800"/>
                    </a:cubicBezTo>
                    <a:cubicBezTo>
                      <a:pt x="660589" y="812800"/>
                      <a:pt x="851118" y="630849"/>
                      <a:pt x="851118" y="406400"/>
                    </a:cubicBezTo>
                    <a:cubicBezTo>
                      <a:pt x="851118" y="181951"/>
                      <a:pt x="660589" y="0"/>
                      <a:pt x="425559" y="0"/>
                    </a:cubicBezTo>
                    <a:close/>
                  </a:path>
                </a:pathLst>
              </a:custGeom>
              <a:solidFill>
                <a:srgbClr val="60A3D9"/>
              </a:solidFill>
            </p:spPr>
          </p:sp>
          <p:sp>
            <p:nvSpPr>
              <p:cNvPr name="TextBox 80" id="80"/>
              <p:cNvSpPr txBox="true"/>
              <p:nvPr/>
            </p:nvSpPr>
            <p:spPr>
              <a:xfrm>
                <a:off x="79792" y="38100"/>
                <a:ext cx="691534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86"/>
                  </a:lnSpc>
                </a:pPr>
              </a:p>
            </p:txBody>
          </p:sp>
        </p:grpSp>
        <p:grpSp>
          <p:nvGrpSpPr>
            <p:cNvPr name="Group 81" id="81"/>
            <p:cNvGrpSpPr/>
            <p:nvPr/>
          </p:nvGrpSpPr>
          <p:grpSpPr>
            <a:xfrm rot="0">
              <a:off x="0" y="50953"/>
              <a:ext cx="186075" cy="177698"/>
              <a:chOff x="0" y="0"/>
              <a:chExt cx="851118" cy="812800"/>
            </a:xfrm>
          </p:grpSpPr>
          <p:sp>
            <p:nvSpPr>
              <p:cNvPr name="Freeform 82" id="82"/>
              <p:cNvSpPr/>
              <p:nvPr/>
            </p:nvSpPr>
            <p:spPr>
              <a:xfrm flipH="false" flipV="false" rot="0">
                <a:off x="0" y="0"/>
                <a:ext cx="851118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51118">
                    <a:moveTo>
                      <a:pt x="425559" y="0"/>
                    </a:moveTo>
                    <a:cubicBezTo>
                      <a:pt x="190529" y="0"/>
                      <a:pt x="0" y="181951"/>
                      <a:pt x="0" y="406400"/>
                    </a:cubicBezTo>
                    <a:cubicBezTo>
                      <a:pt x="0" y="630849"/>
                      <a:pt x="190529" y="812800"/>
                      <a:pt x="425559" y="812800"/>
                    </a:cubicBezTo>
                    <a:cubicBezTo>
                      <a:pt x="660589" y="812800"/>
                      <a:pt x="851118" y="630849"/>
                      <a:pt x="851118" y="406400"/>
                    </a:cubicBezTo>
                    <a:cubicBezTo>
                      <a:pt x="851118" y="181951"/>
                      <a:pt x="660589" y="0"/>
                      <a:pt x="425559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name="TextBox 83" id="83"/>
              <p:cNvSpPr txBox="true"/>
              <p:nvPr/>
            </p:nvSpPr>
            <p:spPr>
              <a:xfrm>
                <a:off x="79792" y="38100"/>
                <a:ext cx="691534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86"/>
                  </a:lnSpc>
                </a:pPr>
              </a:p>
            </p:txBody>
          </p:sp>
        </p:grpSp>
      </p:grpSp>
      <p:sp>
        <p:nvSpPr>
          <p:cNvPr name="TextBox 84" id="84"/>
          <p:cNvSpPr txBox="true"/>
          <p:nvPr/>
        </p:nvSpPr>
        <p:spPr>
          <a:xfrm rot="0">
            <a:off x="1209336" y="9474303"/>
            <a:ext cx="2998244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0"/>
              </a:lnSpc>
              <a:spcBef>
                <a:spcPct val="0"/>
              </a:spcBef>
            </a:pPr>
            <a:r>
              <a:rPr lang="en-US" sz="1100">
                <a:solidFill>
                  <a:srgbClr val="B4B4B4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Данны</a:t>
            </a:r>
            <a:r>
              <a:rPr lang="en-US" sz="1100">
                <a:solidFill>
                  <a:srgbClr val="B4B4B4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е K-Research Central Asia: TV Index, города с населением 100 000+ человек, 6+ лет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13608695" y="6963864"/>
            <a:ext cx="127099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Eastman Pack"/>
                <a:ea typeface="Eastman Pack"/>
                <a:cs typeface="Eastman Pack"/>
                <a:sym typeface="Eastman Pack"/>
              </a:rPr>
              <a:t>8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15422997" y="4319965"/>
            <a:ext cx="127099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1500">
                <a:solidFill>
                  <a:srgbClr val="FFFFFF"/>
                </a:solidFill>
                <a:latin typeface="Eastman Pack"/>
                <a:ea typeface="Eastman Pack"/>
                <a:cs typeface="Eastman Pack"/>
                <a:sym typeface="Eastman Pack"/>
              </a:rPr>
              <a:t>8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14476304" y="4261863"/>
            <a:ext cx="203597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1500">
                <a:solidFill>
                  <a:srgbClr val="FFFFFF"/>
                </a:solidFill>
                <a:latin typeface="Eastman Pack"/>
                <a:ea typeface="Eastman Pack"/>
                <a:cs typeface="Eastman Pack"/>
                <a:sym typeface="Eastman Pack"/>
              </a:rPr>
              <a:t>10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13570446" y="4261863"/>
            <a:ext cx="203597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1500">
                <a:solidFill>
                  <a:srgbClr val="FFFFFF"/>
                </a:solidFill>
                <a:latin typeface="Eastman Pack"/>
                <a:ea typeface="Eastman Pack"/>
                <a:cs typeface="Eastman Pack"/>
                <a:sym typeface="Eastman Pack"/>
              </a:rPr>
              <a:t>10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14482257" y="7097214"/>
            <a:ext cx="191691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1500">
                <a:solidFill>
                  <a:srgbClr val="191919"/>
                </a:solidFill>
                <a:latin typeface="Eastman Pack"/>
                <a:ea typeface="Eastman Pack"/>
                <a:cs typeface="Eastman Pack"/>
                <a:sym typeface="Eastman Pack"/>
              </a:rPr>
              <a:t>15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5250" y="0"/>
            <a:ext cx="0" cy="10287000"/>
          </a:xfrm>
          <a:prstGeom prst="line">
            <a:avLst/>
          </a:prstGeom>
          <a:ln cap="flat" w="190500">
            <a:solidFill>
              <a:srgbClr val="24A7B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42875" y="986827"/>
            <a:ext cx="18202275" cy="61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b="true" sz="3699" spc="110">
                <a:solidFill>
                  <a:srgbClr val="AACAE6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КАКИЕ ЖАНРЫ ВЫБИРАЕТ ТЕЛЕЗРИТЕЛЬ?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502475" y="4428947"/>
            <a:ext cx="15283050" cy="1531556"/>
            <a:chOff x="0" y="0"/>
            <a:chExt cx="20377401" cy="2042075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8368494" cy="1892775"/>
              <a:chOff x="0" y="0"/>
              <a:chExt cx="1653036" cy="373882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653036" cy="373882"/>
              </a:xfrm>
              <a:custGeom>
                <a:avLst/>
                <a:gdLst/>
                <a:ahLst/>
                <a:cxnLst/>
                <a:rect r="r" b="b" t="t" l="l"/>
                <a:pathLst>
                  <a:path h="373882" w="1653036">
                    <a:moveTo>
                      <a:pt x="0" y="0"/>
                    </a:moveTo>
                    <a:lnTo>
                      <a:pt x="1653036" y="0"/>
                    </a:lnTo>
                    <a:lnTo>
                      <a:pt x="1653036" y="373882"/>
                    </a:lnTo>
                    <a:lnTo>
                      <a:pt x="0" y="373882"/>
                    </a:lnTo>
                    <a:close/>
                  </a:path>
                </a:pathLst>
              </a:custGeom>
              <a:solidFill>
                <a:srgbClr val="EBE6EA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57150"/>
                <a:ext cx="1653036" cy="4310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8417050" y="0"/>
              <a:ext cx="3610449" cy="1892775"/>
              <a:chOff x="0" y="0"/>
              <a:chExt cx="713175" cy="373882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713175" cy="373882"/>
              </a:xfrm>
              <a:custGeom>
                <a:avLst/>
                <a:gdLst/>
                <a:ahLst/>
                <a:cxnLst/>
                <a:rect r="r" b="b" t="t" l="l"/>
                <a:pathLst>
                  <a:path h="373882" w="713175">
                    <a:moveTo>
                      <a:pt x="0" y="0"/>
                    </a:moveTo>
                    <a:lnTo>
                      <a:pt x="713175" y="0"/>
                    </a:lnTo>
                    <a:lnTo>
                      <a:pt x="713175" y="373882"/>
                    </a:lnTo>
                    <a:lnTo>
                      <a:pt x="0" y="373882"/>
                    </a:lnTo>
                    <a:close/>
                  </a:path>
                </a:pathLst>
              </a:custGeom>
              <a:solidFill>
                <a:srgbClr val="D1C8D8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713175" cy="4310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12078299" y="0"/>
              <a:ext cx="2525742" cy="1892775"/>
              <a:chOff x="0" y="0"/>
              <a:chExt cx="498912" cy="373882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498912" cy="373882"/>
              </a:xfrm>
              <a:custGeom>
                <a:avLst/>
                <a:gdLst/>
                <a:ahLst/>
                <a:cxnLst/>
                <a:rect r="r" b="b" t="t" l="l"/>
                <a:pathLst>
                  <a:path h="373882" w="498912">
                    <a:moveTo>
                      <a:pt x="0" y="0"/>
                    </a:moveTo>
                    <a:lnTo>
                      <a:pt x="498912" y="0"/>
                    </a:lnTo>
                    <a:lnTo>
                      <a:pt x="498912" y="373882"/>
                    </a:lnTo>
                    <a:lnTo>
                      <a:pt x="0" y="373882"/>
                    </a:lnTo>
                    <a:close/>
                  </a:path>
                </a:pathLst>
              </a:custGeom>
              <a:solidFill>
                <a:srgbClr val="C2B3C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498912" cy="4310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14654841" y="0"/>
              <a:ext cx="1402936" cy="1892775"/>
              <a:chOff x="0" y="0"/>
              <a:chExt cx="277123" cy="373882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77123" cy="373882"/>
              </a:xfrm>
              <a:custGeom>
                <a:avLst/>
                <a:gdLst/>
                <a:ahLst/>
                <a:cxnLst/>
                <a:rect r="r" b="b" t="t" l="l"/>
                <a:pathLst>
                  <a:path h="373882" w="277123">
                    <a:moveTo>
                      <a:pt x="0" y="0"/>
                    </a:moveTo>
                    <a:lnTo>
                      <a:pt x="277123" y="0"/>
                    </a:lnTo>
                    <a:lnTo>
                      <a:pt x="277123" y="373882"/>
                    </a:lnTo>
                    <a:lnTo>
                      <a:pt x="0" y="373882"/>
                    </a:lnTo>
                    <a:close/>
                  </a:path>
                </a:pathLst>
              </a:custGeom>
              <a:solidFill>
                <a:srgbClr val="A08AAD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277123" cy="4310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9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16108578" y="0"/>
              <a:ext cx="903911" cy="1892775"/>
              <a:chOff x="0" y="0"/>
              <a:chExt cx="178550" cy="373882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78550" cy="373882"/>
              </a:xfrm>
              <a:custGeom>
                <a:avLst/>
                <a:gdLst/>
                <a:ahLst/>
                <a:cxnLst/>
                <a:rect r="r" b="b" t="t" l="l"/>
                <a:pathLst>
                  <a:path h="373882" w="178550">
                    <a:moveTo>
                      <a:pt x="0" y="0"/>
                    </a:moveTo>
                    <a:lnTo>
                      <a:pt x="178550" y="0"/>
                    </a:lnTo>
                    <a:lnTo>
                      <a:pt x="178550" y="373882"/>
                    </a:lnTo>
                    <a:lnTo>
                      <a:pt x="0" y="373882"/>
                    </a:lnTo>
                    <a:close/>
                  </a:path>
                </a:pathLst>
              </a:custGeom>
              <a:solidFill>
                <a:srgbClr val="9777B6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57150"/>
                <a:ext cx="178550" cy="4310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9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17063289" y="0"/>
              <a:ext cx="1631656" cy="946388"/>
              <a:chOff x="0" y="0"/>
              <a:chExt cx="322302" cy="186941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322302" cy="186941"/>
              </a:xfrm>
              <a:custGeom>
                <a:avLst/>
                <a:gdLst/>
                <a:ahLst/>
                <a:cxnLst/>
                <a:rect r="r" b="b" t="t" l="l"/>
                <a:pathLst>
                  <a:path h="186941" w="322302">
                    <a:moveTo>
                      <a:pt x="0" y="0"/>
                    </a:moveTo>
                    <a:lnTo>
                      <a:pt x="322302" y="0"/>
                    </a:lnTo>
                    <a:lnTo>
                      <a:pt x="322302" y="186941"/>
                    </a:lnTo>
                    <a:lnTo>
                      <a:pt x="0" y="186941"/>
                    </a:lnTo>
                    <a:close/>
                  </a:path>
                </a:pathLst>
              </a:custGeom>
              <a:solidFill>
                <a:srgbClr val="465E89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57150"/>
                <a:ext cx="322302" cy="2440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9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17063289" y="1004850"/>
              <a:ext cx="1631656" cy="887926"/>
              <a:chOff x="0" y="0"/>
              <a:chExt cx="322302" cy="17539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322302" cy="175393"/>
              </a:xfrm>
              <a:custGeom>
                <a:avLst/>
                <a:gdLst/>
                <a:ahLst/>
                <a:cxnLst/>
                <a:rect r="r" b="b" t="t" l="l"/>
                <a:pathLst>
                  <a:path h="175393" w="322302">
                    <a:moveTo>
                      <a:pt x="0" y="0"/>
                    </a:moveTo>
                    <a:lnTo>
                      <a:pt x="322302" y="0"/>
                    </a:lnTo>
                    <a:lnTo>
                      <a:pt x="322302" y="175393"/>
                    </a:lnTo>
                    <a:lnTo>
                      <a:pt x="0" y="175393"/>
                    </a:lnTo>
                    <a:close/>
                  </a:path>
                </a:pathLst>
              </a:custGeom>
              <a:solidFill>
                <a:srgbClr val="4C8ABF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57150"/>
                <a:ext cx="322302" cy="23254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9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18745745" y="0"/>
              <a:ext cx="1631656" cy="1145559"/>
              <a:chOff x="0" y="0"/>
              <a:chExt cx="322302" cy="226283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322302" cy="226283"/>
              </a:xfrm>
              <a:custGeom>
                <a:avLst/>
                <a:gdLst/>
                <a:ahLst/>
                <a:cxnLst/>
                <a:rect r="r" b="b" t="t" l="l"/>
                <a:pathLst>
                  <a:path h="226283" w="322302">
                    <a:moveTo>
                      <a:pt x="0" y="0"/>
                    </a:moveTo>
                    <a:lnTo>
                      <a:pt x="322302" y="0"/>
                    </a:lnTo>
                    <a:lnTo>
                      <a:pt x="322302" y="226283"/>
                    </a:lnTo>
                    <a:lnTo>
                      <a:pt x="0" y="226283"/>
                    </a:lnTo>
                    <a:close/>
                  </a:path>
                </a:pathLst>
              </a:custGeom>
              <a:solidFill>
                <a:srgbClr val="82C2E3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57150"/>
                <a:ext cx="322302" cy="28343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9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18745745" y="1210228"/>
              <a:ext cx="1122246" cy="682548"/>
              <a:chOff x="0" y="0"/>
              <a:chExt cx="221678" cy="134824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221678" cy="134824"/>
              </a:xfrm>
              <a:custGeom>
                <a:avLst/>
                <a:gdLst/>
                <a:ahLst/>
                <a:cxnLst/>
                <a:rect r="r" b="b" t="t" l="l"/>
                <a:pathLst>
                  <a:path h="134824" w="221678">
                    <a:moveTo>
                      <a:pt x="0" y="0"/>
                    </a:moveTo>
                    <a:lnTo>
                      <a:pt x="221678" y="0"/>
                    </a:lnTo>
                    <a:lnTo>
                      <a:pt x="221678" y="134824"/>
                    </a:lnTo>
                    <a:lnTo>
                      <a:pt x="0" y="134824"/>
                    </a:lnTo>
                    <a:close/>
                  </a:path>
                </a:pathLst>
              </a:custGeom>
              <a:solidFill>
                <a:srgbClr val="BFD7ED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57150"/>
                <a:ext cx="221678" cy="19197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9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19929004" y="1210228"/>
              <a:ext cx="448396" cy="682548"/>
              <a:chOff x="0" y="0"/>
              <a:chExt cx="88572" cy="134824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8572" cy="134824"/>
              </a:xfrm>
              <a:custGeom>
                <a:avLst/>
                <a:gdLst/>
                <a:ahLst/>
                <a:cxnLst/>
                <a:rect r="r" b="b" t="t" l="l"/>
                <a:pathLst>
                  <a:path h="134824" w="88572">
                    <a:moveTo>
                      <a:pt x="0" y="0"/>
                    </a:moveTo>
                    <a:lnTo>
                      <a:pt x="88572" y="0"/>
                    </a:lnTo>
                    <a:lnTo>
                      <a:pt x="88572" y="134824"/>
                    </a:lnTo>
                    <a:lnTo>
                      <a:pt x="0" y="134824"/>
                    </a:lnTo>
                    <a:close/>
                  </a:path>
                </a:pathLst>
              </a:custGeom>
              <a:solidFill>
                <a:srgbClr val="EAF2FA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57150"/>
                <a:ext cx="88572" cy="19197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9"/>
                  </a:lnSpc>
                </a:pPr>
              </a:p>
            </p:txBody>
          </p:sp>
        </p:grpSp>
        <p:sp>
          <p:nvSpPr>
            <p:cNvPr name="TextBox 35" id="35"/>
            <p:cNvSpPr txBox="true"/>
            <p:nvPr/>
          </p:nvSpPr>
          <p:spPr>
            <a:xfrm rot="0">
              <a:off x="1117804" y="510143"/>
              <a:ext cx="5821596" cy="1131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545454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Сериалы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545454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42%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8707411" y="510143"/>
              <a:ext cx="3210587" cy="1131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545454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Фильмы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545454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18%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12071306" y="373406"/>
              <a:ext cx="2506301" cy="12989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45454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Развлекательные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45454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программы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545454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13%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14679207" y="568563"/>
              <a:ext cx="1329996" cy="9544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545454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Новости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545454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7%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16110803" y="398930"/>
              <a:ext cx="882102" cy="11016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20"/>
                </a:lnSpc>
              </a:pPr>
              <a:r>
                <a:rPr lang="en-US" sz="8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М/фильмы,</a:t>
              </a:r>
            </a:p>
            <a:p>
              <a:pPr algn="ctr">
                <a:lnSpc>
                  <a:spcPts val="1120"/>
                </a:lnSpc>
              </a:pPr>
              <a:r>
                <a:rPr lang="en-US" sz="8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детские</a:t>
              </a:r>
            </a:p>
            <a:p>
              <a:pPr algn="ctr">
                <a:lnSpc>
                  <a:spcPts val="1120"/>
                </a:lnSpc>
              </a:pPr>
              <a:r>
                <a:rPr lang="en-US" sz="8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программы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5%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17145305" y="121778"/>
              <a:ext cx="1345900" cy="9209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20"/>
                </a:lnSpc>
              </a:pPr>
              <a:r>
                <a:rPr lang="en-US" sz="8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Музыкальные программы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4%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17145305" y="1099411"/>
              <a:ext cx="1345900" cy="9209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20"/>
                </a:lnSpc>
              </a:pPr>
              <a:r>
                <a:rPr lang="en-US" sz="8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Спортивные программы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4%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18771242" y="121778"/>
              <a:ext cx="1466459" cy="9209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20"/>
                </a:lnSpc>
              </a:pPr>
              <a:r>
                <a:rPr lang="en-US" sz="800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Соц-политические программы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FFF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4%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18643605" y="1183740"/>
              <a:ext cx="1345900" cy="858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20"/>
                </a:lnSpc>
              </a:pPr>
              <a:r>
                <a:rPr lang="en-US" sz="800">
                  <a:solidFill>
                    <a:srgbClr val="545454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Гуманитарные программы</a:t>
              </a:r>
            </a:p>
            <a:p>
              <a:pPr algn="ctr">
                <a:lnSpc>
                  <a:spcPts val="308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545454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4%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19902676" y="1341648"/>
              <a:ext cx="474725" cy="5039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545454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Другие</a:t>
              </a:r>
            </a:p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545454"/>
                  </a:solidFill>
                  <a:latin typeface="Eastman Pack"/>
                  <a:ea typeface="Eastman Pack"/>
                  <a:cs typeface="Eastman Pack"/>
                  <a:sym typeface="Eastman Pack"/>
                </a:rPr>
                <a:t>1%</a:t>
              </a: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209336" y="9474303"/>
            <a:ext cx="2998244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0"/>
              </a:lnSpc>
              <a:spcBef>
                <a:spcPct val="0"/>
              </a:spcBef>
            </a:pPr>
            <a:r>
              <a:rPr lang="en-US" sz="1100">
                <a:solidFill>
                  <a:srgbClr val="B4B4B4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Данны</a:t>
            </a:r>
            <a:r>
              <a:rPr lang="en-US" sz="1100">
                <a:solidFill>
                  <a:srgbClr val="B4B4B4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е K-Research Central Asia: TV Index, города с населением 100 000+ человек, 6+ лет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5250" y="0"/>
            <a:ext cx="0" cy="10287000"/>
          </a:xfrm>
          <a:prstGeom prst="line">
            <a:avLst/>
          </a:prstGeom>
          <a:ln cap="flat" w="190500">
            <a:solidFill>
              <a:srgbClr val="24A7B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209336" y="3667587"/>
            <a:ext cx="4319678" cy="2380925"/>
          </a:xfrm>
          <a:custGeom>
            <a:avLst/>
            <a:gdLst/>
            <a:ahLst/>
            <a:cxnLst/>
            <a:rect r="r" b="b" t="t" l="l"/>
            <a:pathLst>
              <a:path h="2380925" w="4319678">
                <a:moveTo>
                  <a:pt x="0" y="0"/>
                </a:moveTo>
                <a:lnTo>
                  <a:pt x="4319678" y="0"/>
                </a:lnTo>
                <a:lnTo>
                  <a:pt x="4319678" y="2380924"/>
                </a:lnTo>
                <a:lnTo>
                  <a:pt x="0" y="23809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127635" y="3667587"/>
            <a:ext cx="4232755" cy="2380925"/>
          </a:xfrm>
          <a:custGeom>
            <a:avLst/>
            <a:gdLst/>
            <a:ahLst/>
            <a:cxnLst/>
            <a:rect r="r" b="b" t="t" l="l"/>
            <a:pathLst>
              <a:path h="2380925" w="4232755">
                <a:moveTo>
                  <a:pt x="0" y="0"/>
                </a:moveTo>
                <a:lnTo>
                  <a:pt x="4232755" y="0"/>
                </a:lnTo>
                <a:lnTo>
                  <a:pt x="4232755" y="2380924"/>
                </a:lnTo>
                <a:lnTo>
                  <a:pt x="0" y="23809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715235" y="3667587"/>
            <a:ext cx="3970719" cy="2380925"/>
          </a:xfrm>
          <a:custGeom>
            <a:avLst/>
            <a:gdLst/>
            <a:ahLst/>
            <a:cxnLst/>
            <a:rect r="r" b="b" t="t" l="l"/>
            <a:pathLst>
              <a:path h="2380925" w="3970719">
                <a:moveTo>
                  <a:pt x="0" y="0"/>
                </a:moveTo>
                <a:lnTo>
                  <a:pt x="3970720" y="0"/>
                </a:lnTo>
                <a:lnTo>
                  <a:pt x="3970720" y="2380924"/>
                </a:lnTo>
                <a:lnTo>
                  <a:pt x="0" y="23809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2875" y="986827"/>
            <a:ext cx="18202275" cy="61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b="true" sz="3699" spc="110">
                <a:solidFill>
                  <a:srgbClr val="AACAE6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ТОП-3 ПОПУЛЯРНЫХ СЕРИАЛОВ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09336" y="9474303"/>
            <a:ext cx="3341460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0"/>
              </a:lnSpc>
              <a:spcBef>
                <a:spcPct val="0"/>
              </a:spcBef>
            </a:pPr>
            <a:r>
              <a:rPr lang="en-US" sz="1100">
                <a:solidFill>
                  <a:srgbClr val="B4B4B4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Данны</a:t>
            </a:r>
            <a:r>
              <a:rPr lang="en-US" sz="1100">
                <a:solidFill>
                  <a:srgbClr val="B4B4B4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е K-Research Central Asia: TV Index, города с населением 100 000+ человек, 6+ лет, 2024 год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87554" y="6471542"/>
            <a:ext cx="2363242" cy="102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“Реализация”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1-й канал Евразия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Rtg 3.57%, Shr 26.1%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35962" y="6471542"/>
            <a:ext cx="2416076" cy="102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“Условный мент”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1-й канал Евразия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Rtg 3.30%, Shr 23.9%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512723" y="6471542"/>
            <a:ext cx="2375743" cy="102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“Реализация-2”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1-й канал Евразия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Rtg 3.29%, Shr 24.7%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5250" y="0"/>
            <a:ext cx="0" cy="10287000"/>
          </a:xfrm>
          <a:prstGeom prst="line">
            <a:avLst/>
          </a:prstGeom>
          <a:ln cap="flat" w="190500">
            <a:solidFill>
              <a:srgbClr val="24A7B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760220" y="3544739"/>
            <a:ext cx="3217911" cy="2626620"/>
          </a:xfrm>
          <a:custGeom>
            <a:avLst/>
            <a:gdLst/>
            <a:ahLst/>
            <a:cxnLst/>
            <a:rect r="r" b="b" t="t" l="l"/>
            <a:pathLst>
              <a:path h="2626620" w="3217911">
                <a:moveTo>
                  <a:pt x="0" y="0"/>
                </a:moveTo>
                <a:lnTo>
                  <a:pt x="3217910" y="0"/>
                </a:lnTo>
                <a:lnTo>
                  <a:pt x="3217910" y="2626620"/>
                </a:lnTo>
                <a:lnTo>
                  <a:pt x="0" y="26266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20455" y="3544739"/>
            <a:ext cx="2647090" cy="2626620"/>
          </a:xfrm>
          <a:custGeom>
            <a:avLst/>
            <a:gdLst/>
            <a:ahLst/>
            <a:cxnLst/>
            <a:rect r="r" b="b" t="t" l="l"/>
            <a:pathLst>
              <a:path h="2626620" w="2647090">
                <a:moveTo>
                  <a:pt x="0" y="0"/>
                </a:moveTo>
                <a:lnTo>
                  <a:pt x="2647090" y="0"/>
                </a:lnTo>
                <a:lnTo>
                  <a:pt x="2647090" y="2626620"/>
                </a:lnTo>
                <a:lnTo>
                  <a:pt x="0" y="26266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457" r="0" b="-14516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2759533" y="3544739"/>
            <a:ext cx="3882125" cy="2626620"/>
            <a:chOff x="0" y="0"/>
            <a:chExt cx="1022453" cy="69178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22453" cy="691785"/>
            </a:xfrm>
            <a:custGeom>
              <a:avLst/>
              <a:gdLst/>
              <a:ahLst/>
              <a:cxnLst/>
              <a:rect r="r" b="b" t="t" l="l"/>
              <a:pathLst>
                <a:path h="691785" w="1022453">
                  <a:moveTo>
                    <a:pt x="0" y="0"/>
                  </a:moveTo>
                  <a:lnTo>
                    <a:pt x="1022453" y="0"/>
                  </a:lnTo>
                  <a:lnTo>
                    <a:pt x="1022453" y="691785"/>
                  </a:lnTo>
                  <a:lnTo>
                    <a:pt x="0" y="691785"/>
                  </a:lnTo>
                  <a:close/>
                </a:path>
              </a:pathLst>
            </a:custGeom>
            <a:solidFill>
              <a:srgbClr val="6D363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22453" cy="7489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42875" y="986827"/>
            <a:ext cx="18202275" cy="61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b="true" sz="3699" spc="110">
                <a:solidFill>
                  <a:srgbClr val="AACAE6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ТОП-3 ПОПУЛЯРНЫХ КАЗАХСТАНСКИХ СЕРИАЛОВ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9336" y="9474303"/>
            <a:ext cx="3341460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0"/>
              </a:lnSpc>
              <a:spcBef>
                <a:spcPct val="0"/>
              </a:spcBef>
            </a:pPr>
            <a:r>
              <a:rPr lang="en-US" sz="1100">
                <a:solidFill>
                  <a:srgbClr val="B4B4B4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Данны</a:t>
            </a:r>
            <a:r>
              <a:rPr lang="en-US" sz="1100">
                <a:solidFill>
                  <a:srgbClr val="B4B4B4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е K-Research Central Asia: TV Index, города с населением 100 000+ человек, 6+ лет, 2024 год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25803" y="6471542"/>
            <a:ext cx="2286744" cy="102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“Ауыл муғалімі”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Qazastan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Rtg 1.56%, Shr 10.2%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007102" y="6471542"/>
            <a:ext cx="2273796" cy="102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“Қызғалдақ”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Qazaqstan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Rtg 1.55%, Shr 14.2%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603657" y="6471542"/>
            <a:ext cx="2193875" cy="102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“Екі жүз”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Qazaqstan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Rtg 1.33%, Shr 12.1%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184087" y="4197649"/>
            <a:ext cx="1033016" cy="1235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ЕКІ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ЖҮЗ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5250" y="0"/>
            <a:ext cx="0" cy="10287000"/>
          </a:xfrm>
          <a:prstGeom prst="line">
            <a:avLst/>
          </a:prstGeom>
          <a:ln cap="flat" w="190500">
            <a:solidFill>
              <a:srgbClr val="24A7B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857379" y="2676925"/>
            <a:ext cx="3023592" cy="3635965"/>
          </a:xfrm>
          <a:custGeom>
            <a:avLst/>
            <a:gdLst/>
            <a:ahLst/>
            <a:cxnLst/>
            <a:rect r="r" b="b" t="t" l="l"/>
            <a:pathLst>
              <a:path h="3635965" w="3023592">
                <a:moveTo>
                  <a:pt x="0" y="0"/>
                </a:moveTo>
                <a:lnTo>
                  <a:pt x="3023592" y="0"/>
                </a:lnTo>
                <a:lnTo>
                  <a:pt x="3023592" y="3635965"/>
                </a:lnTo>
                <a:lnTo>
                  <a:pt x="0" y="36359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665855" y="2676925"/>
            <a:ext cx="2956290" cy="3635965"/>
          </a:xfrm>
          <a:custGeom>
            <a:avLst/>
            <a:gdLst/>
            <a:ahLst/>
            <a:cxnLst/>
            <a:rect r="r" b="b" t="t" l="l"/>
            <a:pathLst>
              <a:path h="3635965" w="2956290">
                <a:moveTo>
                  <a:pt x="0" y="0"/>
                </a:moveTo>
                <a:lnTo>
                  <a:pt x="2956290" y="0"/>
                </a:lnTo>
                <a:lnTo>
                  <a:pt x="2956290" y="3635965"/>
                </a:lnTo>
                <a:lnTo>
                  <a:pt x="0" y="36359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2926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744607" y="3197262"/>
            <a:ext cx="3911976" cy="2595290"/>
          </a:xfrm>
          <a:custGeom>
            <a:avLst/>
            <a:gdLst/>
            <a:ahLst/>
            <a:cxnLst/>
            <a:rect r="r" b="b" t="t" l="l"/>
            <a:pathLst>
              <a:path h="2595290" w="3911976">
                <a:moveTo>
                  <a:pt x="0" y="0"/>
                </a:moveTo>
                <a:lnTo>
                  <a:pt x="3911976" y="0"/>
                </a:lnTo>
                <a:lnTo>
                  <a:pt x="3911976" y="2595290"/>
                </a:lnTo>
                <a:lnTo>
                  <a:pt x="0" y="25952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421" t="0" r="-952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2875" y="986827"/>
            <a:ext cx="18202275" cy="61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b="true" sz="3699" spc="110">
                <a:solidFill>
                  <a:srgbClr val="AACAE6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ТОП-3 ФИЛЬМОВ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09336" y="9474303"/>
            <a:ext cx="3341460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0"/>
              </a:lnSpc>
              <a:spcBef>
                <a:spcPct val="0"/>
              </a:spcBef>
            </a:pPr>
            <a:r>
              <a:rPr lang="en-US" sz="1100">
                <a:solidFill>
                  <a:srgbClr val="B4B4B4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Данны</a:t>
            </a:r>
            <a:r>
              <a:rPr lang="en-US" sz="1100">
                <a:solidFill>
                  <a:srgbClr val="B4B4B4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е K-Research Central Asia: TV Index, города с населением 100 000+ человек, 6+ лет, 2024 год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47916" y="6471542"/>
            <a:ext cx="3242518" cy="102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“Пуленепробиваемый”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НТК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Rtg 3.13%, Shr 20.7%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29414" y="6471542"/>
            <a:ext cx="2429173" cy="102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“Снежный ангел”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1-й канал Евразия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Rtg 2.97%, Shr 22.6%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500966" y="6471542"/>
            <a:ext cx="2399258" cy="102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“Бессмертные”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1-й канал Евразия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Rtg 2.48%, Shr 25.3%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5250" y="0"/>
            <a:ext cx="0" cy="10287000"/>
          </a:xfrm>
          <a:prstGeom prst="line">
            <a:avLst/>
          </a:prstGeom>
          <a:ln cap="flat" w="190500">
            <a:solidFill>
              <a:srgbClr val="24A7B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14805" y="3339324"/>
            <a:ext cx="4108739" cy="2311166"/>
          </a:xfrm>
          <a:custGeom>
            <a:avLst/>
            <a:gdLst/>
            <a:ahLst/>
            <a:cxnLst/>
            <a:rect r="r" b="b" t="t" l="l"/>
            <a:pathLst>
              <a:path h="2311166" w="4108739">
                <a:moveTo>
                  <a:pt x="0" y="0"/>
                </a:moveTo>
                <a:lnTo>
                  <a:pt x="4108740" y="0"/>
                </a:lnTo>
                <a:lnTo>
                  <a:pt x="4108740" y="2311166"/>
                </a:lnTo>
                <a:lnTo>
                  <a:pt x="0" y="2311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667217" y="3339324"/>
            <a:ext cx="2953567" cy="2311166"/>
          </a:xfrm>
          <a:custGeom>
            <a:avLst/>
            <a:gdLst/>
            <a:ahLst/>
            <a:cxnLst/>
            <a:rect r="r" b="b" t="t" l="l"/>
            <a:pathLst>
              <a:path h="2311166" w="2953567">
                <a:moveTo>
                  <a:pt x="0" y="0"/>
                </a:moveTo>
                <a:lnTo>
                  <a:pt x="2953566" y="0"/>
                </a:lnTo>
                <a:lnTo>
                  <a:pt x="2953566" y="2311166"/>
                </a:lnTo>
                <a:lnTo>
                  <a:pt x="0" y="23111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50656" y="3339324"/>
            <a:ext cx="2499878" cy="2311166"/>
          </a:xfrm>
          <a:custGeom>
            <a:avLst/>
            <a:gdLst/>
            <a:ahLst/>
            <a:cxnLst/>
            <a:rect r="r" b="b" t="t" l="l"/>
            <a:pathLst>
              <a:path h="2311166" w="2499878">
                <a:moveTo>
                  <a:pt x="0" y="0"/>
                </a:moveTo>
                <a:lnTo>
                  <a:pt x="2499878" y="0"/>
                </a:lnTo>
                <a:lnTo>
                  <a:pt x="2499878" y="2311166"/>
                </a:lnTo>
                <a:lnTo>
                  <a:pt x="0" y="2311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8440" r="0" b="-3471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2875" y="986827"/>
            <a:ext cx="18202275" cy="61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b="true" sz="3699" spc="110">
                <a:solidFill>
                  <a:srgbClr val="AACAE6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ТОП-3 РАЗВЛЕКАТЕЛЬНЫХ ПРОГРАММ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09336" y="9474303"/>
            <a:ext cx="3341460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0"/>
              </a:lnSpc>
              <a:spcBef>
                <a:spcPct val="0"/>
              </a:spcBef>
            </a:pPr>
            <a:r>
              <a:rPr lang="en-US" sz="1100">
                <a:solidFill>
                  <a:srgbClr val="B4B4B4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Данны</a:t>
            </a:r>
            <a:r>
              <a:rPr lang="en-US" sz="1100">
                <a:solidFill>
                  <a:srgbClr val="B4B4B4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е K-Research Central Asia: TV Index, города с населением 100 000+ человек, 6+ лет, 2024 год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87554" y="6823967"/>
            <a:ext cx="2363242" cy="102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“Поле чудес”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1-й канал Евразия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Rtg 2.66%, Shr 19.8%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790259" y="6823967"/>
            <a:ext cx="2707481" cy="102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“Өнер қырандары”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31 канал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Rtg 1.96%, Shr 10.3%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151145" y="6471542"/>
            <a:ext cx="3098899" cy="1380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“Уральские пельмени.</a:t>
            </a:r>
          </a:p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Заливной огонек”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НТК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Rtg 1.88%, Shr 7.6%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5250" y="0"/>
            <a:ext cx="0" cy="10287000"/>
          </a:xfrm>
          <a:prstGeom prst="line">
            <a:avLst/>
          </a:prstGeom>
          <a:ln cap="flat" w="190500">
            <a:solidFill>
              <a:srgbClr val="24A7B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185351" y="3413216"/>
            <a:ext cx="4367649" cy="2237275"/>
          </a:xfrm>
          <a:custGeom>
            <a:avLst/>
            <a:gdLst/>
            <a:ahLst/>
            <a:cxnLst/>
            <a:rect r="r" b="b" t="t" l="l"/>
            <a:pathLst>
              <a:path h="2237275" w="4367649">
                <a:moveTo>
                  <a:pt x="0" y="0"/>
                </a:moveTo>
                <a:lnTo>
                  <a:pt x="4367648" y="0"/>
                </a:lnTo>
                <a:lnTo>
                  <a:pt x="4367648" y="2237274"/>
                </a:lnTo>
                <a:lnTo>
                  <a:pt x="0" y="2237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116975" y="3376270"/>
            <a:ext cx="4054049" cy="2237275"/>
          </a:xfrm>
          <a:custGeom>
            <a:avLst/>
            <a:gdLst/>
            <a:ahLst/>
            <a:cxnLst/>
            <a:rect r="r" b="b" t="t" l="l"/>
            <a:pathLst>
              <a:path h="2237275" w="4054049">
                <a:moveTo>
                  <a:pt x="0" y="0"/>
                </a:moveTo>
                <a:lnTo>
                  <a:pt x="4054050" y="0"/>
                </a:lnTo>
                <a:lnTo>
                  <a:pt x="4054050" y="2237275"/>
                </a:lnTo>
                <a:lnTo>
                  <a:pt x="0" y="22372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708129" y="3413216"/>
            <a:ext cx="3984933" cy="2237275"/>
          </a:xfrm>
          <a:custGeom>
            <a:avLst/>
            <a:gdLst/>
            <a:ahLst/>
            <a:cxnLst/>
            <a:rect r="r" b="b" t="t" l="l"/>
            <a:pathLst>
              <a:path h="2237275" w="3984933">
                <a:moveTo>
                  <a:pt x="0" y="0"/>
                </a:moveTo>
                <a:lnTo>
                  <a:pt x="3984932" y="0"/>
                </a:lnTo>
                <a:lnTo>
                  <a:pt x="3984932" y="2237274"/>
                </a:lnTo>
                <a:lnTo>
                  <a:pt x="0" y="22372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2875" y="986827"/>
            <a:ext cx="18202275" cy="61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b="true" sz="3699" spc="110">
                <a:solidFill>
                  <a:srgbClr val="AACAE6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ТОП-3 ЕЖЕДНЕВНЫХ НОВОСТЕЙ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09336" y="9474303"/>
            <a:ext cx="3341460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0"/>
              </a:lnSpc>
              <a:spcBef>
                <a:spcPct val="0"/>
              </a:spcBef>
            </a:pPr>
            <a:r>
              <a:rPr lang="en-US" sz="1100">
                <a:solidFill>
                  <a:srgbClr val="B4B4B4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Данны</a:t>
            </a:r>
            <a:r>
              <a:rPr lang="en-US" sz="1100">
                <a:solidFill>
                  <a:srgbClr val="B4B4B4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е K-Research Central Asia: TV Index, города с населением 100 000+ человек, 6+ лет, 2024 год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70525" y="6380030"/>
            <a:ext cx="2659559" cy="102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“Главные новости”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1-й канал Евразия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Rtg 2.25%, Shr 17.5%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015758" y="6380030"/>
            <a:ext cx="2318742" cy="102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“Новости”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КТК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Rtg 2.22%, Shr 19.9%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245973" y="6380030"/>
            <a:ext cx="2971502" cy="102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“Басты</a:t>
            </a:r>
            <a:r>
              <a:rPr lang="en-US" sz="2000" b="true">
                <a:solidFill>
                  <a:srgbClr val="EBE6EA"/>
                </a:solidFill>
                <a:latin typeface="Eastman Pack Bold"/>
                <a:ea typeface="Eastman Pack Bold"/>
                <a:cs typeface="Eastman Pack Bold"/>
                <a:sym typeface="Eastman Pack Bold"/>
              </a:rPr>
              <a:t> жаңалықтар”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1-й канал Евразия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BE6EA"/>
                </a:solidFill>
                <a:latin typeface="Eastman Pack"/>
                <a:ea typeface="Eastman Pack"/>
                <a:cs typeface="Eastman Pack"/>
                <a:sym typeface="Eastman Pack"/>
              </a:rPr>
              <a:t>Rtg 1.01%, Shr 21.7%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DAGxo-KXlCU</dc:identifier>
  <dcterms:modified xsi:type="dcterms:W3CDTF">2011-08-01T06:04:30Z</dcterms:modified>
  <cp:revision>1</cp:revision>
  <dc:title>Step by Step Process Chart Visual Charts Presentation in Blue Black Purple Simple Style</dc:title>
</cp:coreProperties>
</file>